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304" r:id="rId2"/>
    <p:sldId id="303" r:id="rId3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56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113" userDrawn="1">
          <p15:clr>
            <a:srgbClr val="A4A3A4"/>
          </p15:clr>
        </p15:guide>
        <p15:guide id="4" pos="4649" userDrawn="1">
          <p15:clr>
            <a:srgbClr val="A4A3A4"/>
          </p15:clr>
        </p15:guide>
        <p15:guide id="5" orient="horz" pos="79" userDrawn="1">
          <p15:clr>
            <a:srgbClr val="A4A3A4"/>
          </p15:clr>
        </p15:guide>
        <p15:guide id="6" pos="3560" userDrawn="1">
          <p15:clr>
            <a:srgbClr val="A4A3A4"/>
          </p15:clr>
        </p15:guide>
        <p15:guide id="7" orient="horz" pos="3390" userDrawn="1">
          <p15:clr>
            <a:srgbClr val="A4A3A4"/>
          </p15:clr>
        </p15:guide>
        <p15:guide id="8" pos="1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7AC"/>
    <a:srgbClr val="99BA82"/>
    <a:srgbClr val="94C940"/>
    <a:srgbClr val="07BCA3"/>
    <a:srgbClr val="5C5C5C"/>
    <a:srgbClr val="02FFC9"/>
    <a:srgbClr val="A5A4A1"/>
    <a:srgbClr val="F3F7FA"/>
    <a:srgbClr val="F5F9F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66" autoAdjust="0"/>
    <p:restoredTop sz="96159" autoAdjust="0"/>
  </p:normalViewPr>
  <p:slideViewPr>
    <p:cSldViewPr snapToGrid="0">
      <p:cViewPr>
        <p:scale>
          <a:sx n="50" d="100"/>
          <a:sy n="50" d="100"/>
        </p:scale>
        <p:origin x="3077" y="437"/>
      </p:cViewPr>
      <p:guideLst>
        <p:guide orient="horz" pos="6656"/>
        <p:guide pos="2381"/>
        <p:guide pos="113"/>
        <p:guide pos="4649"/>
        <p:guide orient="horz" pos="79"/>
        <p:guide pos="3560"/>
        <p:guide orient="horz" pos="3390"/>
        <p:guide pos="1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307"/>
    </p:cViewPr>
  </p:sorterViewPr>
  <p:notesViewPr>
    <p:cSldViewPr snapToGrid="0" showGuides="1">
      <p:cViewPr varScale="1">
        <p:scale>
          <a:sx n="65" d="100"/>
          <a:sy n="65" d="100"/>
        </p:scale>
        <p:origin x="3154" y="3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A2AAF6-7D1E-49E0-B583-9063A902695E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9B30FB-3DAC-4E1C-B0F4-E7F55E11D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09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B30FB-3DAC-4E1C-B0F4-E7F55E11DF5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4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17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59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30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19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17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24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4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93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83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71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0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CC92-5237-4F39-ADDD-6288AE614329}" type="datetimeFigureOut">
              <a:rPr kumimoji="1" lang="ja-JP" altLang="en-US" smtClean="0"/>
              <a:t>2021/10/27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6A29-1524-462E-8AB8-63F005AD90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5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0F7DCB5E-0E34-4D58-9B3E-B8D74740E871}"/>
              </a:ext>
            </a:extLst>
          </p:cNvPr>
          <p:cNvSpPr/>
          <p:nvPr/>
        </p:nvSpPr>
        <p:spPr>
          <a:xfrm>
            <a:off x="5126597" y="8062539"/>
            <a:ext cx="2160000" cy="2075100"/>
          </a:xfrm>
          <a:prstGeom prst="roundRect">
            <a:avLst>
              <a:gd name="adj" fmla="val 4392"/>
            </a:avLst>
          </a:prstGeom>
          <a:solidFill>
            <a:srgbClr val="5C5C5C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8F3E04F4-8A6A-42E9-852E-EFDDD988004B}"/>
              </a:ext>
            </a:extLst>
          </p:cNvPr>
          <p:cNvSpPr/>
          <p:nvPr/>
        </p:nvSpPr>
        <p:spPr>
          <a:xfrm>
            <a:off x="2698200" y="8063345"/>
            <a:ext cx="2160000" cy="2075100"/>
          </a:xfrm>
          <a:prstGeom prst="roundRect">
            <a:avLst>
              <a:gd name="adj" fmla="val 4392"/>
            </a:avLst>
          </a:prstGeom>
          <a:solidFill>
            <a:srgbClr val="5C5C5C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四角形: 角を丸くする 100">
            <a:extLst>
              <a:ext uri="{FF2B5EF4-FFF2-40B4-BE49-F238E27FC236}">
                <a16:creationId xmlns:a16="http://schemas.microsoft.com/office/drawing/2014/main" id="{D23429E7-F037-415F-BCC4-9103B6A70DA9}"/>
              </a:ext>
            </a:extLst>
          </p:cNvPr>
          <p:cNvSpPr/>
          <p:nvPr/>
        </p:nvSpPr>
        <p:spPr>
          <a:xfrm>
            <a:off x="269803" y="8062539"/>
            <a:ext cx="2160000" cy="2075100"/>
          </a:xfrm>
          <a:prstGeom prst="roundRect">
            <a:avLst>
              <a:gd name="adj" fmla="val 4392"/>
            </a:avLst>
          </a:prstGeom>
          <a:solidFill>
            <a:srgbClr val="5C5C5C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E8584897-F39C-4E8F-ADA5-C0FFDCDB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021"/>
            <a:ext cx="7559675" cy="3779838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107896D-A09F-49F7-ACF4-E9AB0731D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2812"/>
            <a:ext cx="7559675" cy="2752982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080F3849-39BA-43C1-B9FB-77448CA89D56}"/>
              </a:ext>
            </a:extLst>
          </p:cNvPr>
          <p:cNvGrpSpPr/>
          <p:nvPr/>
        </p:nvGrpSpPr>
        <p:grpSpPr>
          <a:xfrm>
            <a:off x="310221" y="3770353"/>
            <a:ext cx="4106152" cy="1862048"/>
            <a:chOff x="10962981" y="3737793"/>
            <a:chExt cx="4106152" cy="1862048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19A88D6-A76F-4040-800C-AD0BB042F58A}"/>
                </a:ext>
              </a:extLst>
            </p:cNvPr>
            <p:cNvGrpSpPr/>
            <p:nvPr/>
          </p:nvGrpSpPr>
          <p:grpSpPr>
            <a:xfrm>
              <a:off x="13238411" y="3877188"/>
              <a:ext cx="1830722" cy="1604589"/>
              <a:chOff x="2731963" y="4411685"/>
              <a:chExt cx="2130982" cy="1880366"/>
            </a:xfrm>
          </p:grpSpPr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3A2039C7-8CAB-4578-9237-C4150CC0B451}"/>
                  </a:ext>
                </a:extLst>
              </p:cNvPr>
              <p:cNvSpPr/>
              <p:nvPr/>
            </p:nvSpPr>
            <p:spPr>
              <a:xfrm>
                <a:off x="2731963" y="4411685"/>
                <a:ext cx="2130982" cy="16045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657A108B-F23D-48B0-9342-1534D93AF268}"/>
                  </a:ext>
                </a:extLst>
              </p:cNvPr>
              <p:cNvSpPr/>
              <p:nvPr/>
            </p:nvSpPr>
            <p:spPr>
              <a:xfrm>
                <a:off x="3021760" y="5964913"/>
                <a:ext cx="328229" cy="1980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A854A247-2DDC-42F2-8765-4EF5F9A3E6A1}"/>
                  </a:ext>
                </a:extLst>
              </p:cNvPr>
              <p:cNvSpPr/>
              <p:nvPr/>
            </p:nvSpPr>
            <p:spPr>
              <a:xfrm>
                <a:off x="2830754" y="6146607"/>
                <a:ext cx="204754" cy="1454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400487F8-305C-4CA3-B594-7A8194991739}"/>
                </a:ext>
              </a:extLst>
            </p:cNvPr>
            <p:cNvGrpSpPr/>
            <p:nvPr/>
          </p:nvGrpSpPr>
          <p:grpSpPr>
            <a:xfrm>
              <a:off x="10962981" y="3814985"/>
              <a:ext cx="1862242" cy="1702304"/>
              <a:chOff x="2731963" y="4411685"/>
              <a:chExt cx="2130982" cy="1980505"/>
            </a:xfrm>
          </p:grpSpPr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6FFE2581-9C5A-47F4-B6DA-DA73C0E03077}"/>
                  </a:ext>
                </a:extLst>
              </p:cNvPr>
              <p:cNvSpPr/>
              <p:nvPr/>
            </p:nvSpPr>
            <p:spPr>
              <a:xfrm>
                <a:off x="2731963" y="4411685"/>
                <a:ext cx="2130982" cy="160458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D0060420-969B-42D9-A619-150F541123C5}"/>
                  </a:ext>
                </a:extLst>
              </p:cNvPr>
              <p:cNvSpPr/>
              <p:nvPr/>
            </p:nvSpPr>
            <p:spPr>
              <a:xfrm>
                <a:off x="3832553" y="6083637"/>
                <a:ext cx="328229" cy="1980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96913F12-43A1-4680-AEF7-987BC8CF65A4}"/>
                  </a:ext>
                </a:extLst>
              </p:cNvPr>
              <p:cNvSpPr/>
              <p:nvPr/>
            </p:nvSpPr>
            <p:spPr>
              <a:xfrm>
                <a:off x="4157259" y="6246746"/>
                <a:ext cx="204754" cy="1454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1" name="グラフィックス 20" descr="データベース">
              <a:extLst>
                <a:ext uri="{FF2B5EF4-FFF2-40B4-BE49-F238E27FC236}">
                  <a16:creationId xmlns:a16="http://schemas.microsoft.com/office/drawing/2014/main" id="{D9904D13-8B3E-4D26-8FAF-D5EBB9D9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86072" y="3955417"/>
              <a:ext cx="1128394" cy="1128394"/>
            </a:xfrm>
            <a:prstGeom prst="rect">
              <a:avLst/>
            </a:prstGeom>
          </p:spPr>
        </p:pic>
        <p:pic>
          <p:nvPicPr>
            <p:cNvPr id="23" name="グラフィックス 22" descr="同期中のクラウド">
              <a:extLst>
                <a:ext uri="{FF2B5EF4-FFF2-40B4-BE49-F238E27FC236}">
                  <a16:creationId xmlns:a16="http://schemas.microsoft.com/office/drawing/2014/main" id="{A99F24A5-5AC1-4F84-B33A-04C6337B0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631172" y="3990980"/>
              <a:ext cx="1192016" cy="1192016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A14F08E-5861-4AE0-8390-1BA51C156565}"/>
                </a:ext>
              </a:extLst>
            </p:cNvPr>
            <p:cNvSpPr txBox="1"/>
            <p:nvPr/>
          </p:nvSpPr>
          <p:spPr>
            <a:xfrm>
              <a:off x="13404557" y="3737793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5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115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二等辺三角形 46">
              <a:extLst>
                <a:ext uri="{FF2B5EF4-FFF2-40B4-BE49-F238E27FC236}">
                  <a16:creationId xmlns:a16="http://schemas.microsoft.com/office/drawing/2014/main" id="{09416962-8551-4E44-8605-1D4B62567F54}"/>
                </a:ext>
              </a:extLst>
            </p:cNvPr>
            <p:cNvSpPr/>
            <p:nvPr/>
          </p:nvSpPr>
          <p:spPr>
            <a:xfrm>
              <a:off x="11419666" y="4028877"/>
              <a:ext cx="1036648" cy="900000"/>
            </a:xfrm>
            <a:prstGeom prst="triangl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9CC0389-0844-4812-A0E9-2AD87C6B2543}"/>
              </a:ext>
            </a:extLst>
          </p:cNvPr>
          <p:cNvSpPr/>
          <p:nvPr/>
        </p:nvSpPr>
        <p:spPr>
          <a:xfrm>
            <a:off x="432666" y="8140634"/>
            <a:ext cx="185751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ja-JP" altLang="en-US" sz="1400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ファイルサーバー</a:t>
            </a:r>
            <a:endParaRPr lang="en-US" altLang="ja-JP" sz="1400" dirty="0">
              <a:solidFill>
                <a:srgbClr val="7DD7AC"/>
              </a:solidFill>
              <a:latin typeface="源ノ角ゴシック JP Heavy" panose="020B0A00000000000000" pitchFamily="34" charset="-128"/>
              <a:ea typeface="源ノ角ゴシック JP Heavy" panose="020B0A00000000000000" pitchFamily="34" charset="-128"/>
            </a:endParaRPr>
          </a:p>
          <a:p>
            <a:pPr algn="dist"/>
            <a:r>
              <a:rPr lang="ja-JP" altLang="en-US" sz="1400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クラウドストレージ</a:t>
            </a:r>
            <a:endParaRPr lang="ja-JP" altLang="en-US" sz="1200" dirty="0">
              <a:solidFill>
                <a:srgbClr val="7DD7AC"/>
              </a:solidFill>
              <a:latin typeface="源ノ角ゴシック JP Heavy" panose="020B0A00000000000000" pitchFamily="34" charset="-128"/>
              <a:ea typeface="源ノ角ゴシック JP Heavy" panose="020B0A00000000000000" pitchFamily="34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3E4C84F4-53D4-48EE-AB1E-7058816D26E6}"/>
              </a:ext>
            </a:extLst>
          </p:cNvPr>
          <p:cNvSpPr/>
          <p:nvPr/>
        </p:nvSpPr>
        <p:spPr>
          <a:xfrm>
            <a:off x="269803" y="8566517"/>
            <a:ext cx="216000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双方に監査対応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1130BCA-9D56-4BFD-8D2B-A7C75CDDA517}"/>
              </a:ext>
            </a:extLst>
          </p:cNvPr>
          <p:cNvSpPr/>
          <p:nvPr/>
        </p:nvSpPr>
        <p:spPr>
          <a:xfrm>
            <a:off x="2699838" y="8255570"/>
            <a:ext cx="2160000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リアルタイム監視</a:t>
            </a:r>
            <a:endParaRPr lang="en-US" altLang="ja-JP" dirty="0">
              <a:solidFill>
                <a:srgbClr val="7DD7AC"/>
              </a:solidFill>
              <a:latin typeface="源ノ角ゴシック JP Heavy" panose="020B0A00000000000000" pitchFamily="34" charset="-128"/>
              <a:ea typeface="源ノ角ゴシック JP Heavy" panose="020B0A00000000000000" pitchFamily="34" charset="-128"/>
            </a:endParaRPr>
          </a:p>
          <a:p>
            <a:pPr algn="ctr"/>
            <a:r>
              <a:rPr lang="ja-JP" altLang="en-US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異常検知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195E4E87-1820-4614-AFB6-A160F660263F}"/>
              </a:ext>
            </a:extLst>
          </p:cNvPr>
          <p:cNvSpPr/>
          <p:nvPr/>
        </p:nvSpPr>
        <p:spPr>
          <a:xfrm>
            <a:off x="5165519" y="8243352"/>
            <a:ext cx="2090658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不正アクセス</a:t>
            </a:r>
            <a:endParaRPr lang="en-US" altLang="ja-JP" dirty="0">
              <a:solidFill>
                <a:srgbClr val="7DD7AC"/>
              </a:solidFill>
              <a:latin typeface="源ノ角ゴシック JP Heavy" panose="020B0A00000000000000" pitchFamily="34" charset="-128"/>
              <a:ea typeface="源ノ角ゴシック JP Heavy" panose="020B0A00000000000000" pitchFamily="34" charset="-128"/>
            </a:endParaRPr>
          </a:p>
          <a:p>
            <a:pPr algn="ctr"/>
            <a:r>
              <a:rPr lang="ja-JP" altLang="en-US" dirty="0">
                <a:solidFill>
                  <a:srgbClr val="7DD7AC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即時ブロック</a:t>
            </a:r>
            <a:endParaRPr lang="ja-JP" altLang="en-US" sz="2000" dirty="0">
              <a:solidFill>
                <a:srgbClr val="7DD7AC"/>
              </a:solidFill>
              <a:latin typeface="源ノ角ゴシック JP Heavy" panose="020B0A00000000000000" pitchFamily="34" charset="-128"/>
              <a:ea typeface="源ノ角ゴシック JP Heavy" panose="020B0A00000000000000" pitchFamily="34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6640310-18F3-473B-85E1-885F2DD24CA5}"/>
              </a:ext>
            </a:extLst>
          </p:cNvPr>
          <p:cNvSpPr txBox="1"/>
          <p:nvPr/>
        </p:nvSpPr>
        <p:spPr>
          <a:xfrm>
            <a:off x="179386" y="7586193"/>
            <a:ext cx="720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セキュリティに強いサーバー・クラウド環境を構築する条件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源ノ角ゴシック JP Heavy" panose="020B0A00000000000000" pitchFamily="34" charset="-128"/>
              <a:ea typeface="源ノ角ゴシック JP Heavy" panose="020B0A00000000000000" pitchFamily="34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FFF99A65-225E-4401-AB60-FE14B4261135}"/>
              </a:ext>
            </a:extLst>
          </p:cNvPr>
          <p:cNvSpPr txBox="1"/>
          <p:nvPr/>
        </p:nvSpPr>
        <p:spPr>
          <a:xfrm>
            <a:off x="346734" y="9100089"/>
            <a:ext cx="202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ファイルサーバーだけでなく、後手になりがちなクラウドにも対応する監査機能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2A7E8B7-7036-4E05-A0DA-19444CE6B11A}"/>
              </a:ext>
            </a:extLst>
          </p:cNvPr>
          <p:cNvSpPr txBox="1"/>
          <p:nvPr/>
        </p:nvSpPr>
        <p:spPr>
          <a:xfrm>
            <a:off x="2769180" y="9100088"/>
            <a:ext cx="202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ファイルの大量削除、アクセス違反など設定した異常が発生すると、すぐにアラートを通知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64BB529D-D6FB-45C6-8304-C0AD9A73E57B}"/>
              </a:ext>
            </a:extLst>
          </p:cNvPr>
          <p:cNvSpPr txBox="1"/>
          <p:nvPr/>
        </p:nvSpPr>
        <p:spPr>
          <a:xfrm>
            <a:off x="5234861" y="9100088"/>
            <a:ext cx="202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アクセス違反アラートが発生した場合、対象となるアカウントを自動的にブロック</a:t>
            </a:r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3798827D-4B06-471F-87EC-4911F6E75963}"/>
              </a:ext>
            </a:extLst>
          </p:cNvPr>
          <p:cNvCxnSpPr>
            <a:cxnSpLocks/>
          </p:cNvCxnSpPr>
          <p:nvPr/>
        </p:nvCxnSpPr>
        <p:spPr>
          <a:xfrm>
            <a:off x="420257" y="9000994"/>
            <a:ext cx="184497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67B57487-A044-42A5-A4AC-0D9709B5E753}"/>
              </a:ext>
            </a:extLst>
          </p:cNvPr>
          <p:cNvCxnSpPr>
            <a:cxnSpLocks/>
          </p:cNvCxnSpPr>
          <p:nvPr/>
        </p:nvCxnSpPr>
        <p:spPr>
          <a:xfrm>
            <a:off x="2857352" y="9000994"/>
            <a:ext cx="184497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66B1DE34-2A62-4C6F-B563-F3A52BE43C01}"/>
              </a:ext>
            </a:extLst>
          </p:cNvPr>
          <p:cNvCxnSpPr>
            <a:cxnSpLocks/>
          </p:cNvCxnSpPr>
          <p:nvPr/>
        </p:nvCxnSpPr>
        <p:spPr>
          <a:xfrm>
            <a:off x="5265341" y="9000994"/>
            <a:ext cx="184497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3969AD8-E7EA-4242-ABA3-A8F6B5E4A340}"/>
              </a:ext>
            </a:extLst>
          </p:cNvPr>
          <p:cNvSpPr txBox="1"/>
          <p:nvPr/>
        </p:nvSpPr>
        <p:spPr>
          <a:xfrm>
            <a:off x="2088492" y="206532"/>
            <a:ext cx="5400675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ファイルサーバとクラウドストレージの統合ファイル監査・保護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80586D-67E8-4214-A429-2F53AABB4F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4" y="133191"/>
            <a:ext cx="1749619" cy="5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7C805BE-0B8D-4B14-812C-A0339CCD8588}"/>
              </a:ext>
            </a:extLst>
          </p:cNvPr>
          <p:cNvSpPr/>
          <p:nvPr/>
        </p:nvSpPr>
        <p:spPr>
          <a:xfrm>
            <a:off x="0" y="1831001"/>
            <a:ext cx="3805529" cy="3607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源ノ角ゴシック JP Heavy" panose="020B0A00000000000000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C3A9AE8A-9657-45C8-BDEB-EFC53386123D}"/>
              </a:ext>
            </a:extLst>
          </p:cNvPr>
          <p:cNvSpPr/>
          <p:nvPr/>
        </p:nvSpPr>
        <p:spPr>
          <a:xfrm>
            <a:off x="3790122" y="1831002"/>
            <a:ext cx="3769553" cy="3607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源ノ角ゴシック JP Heavy" panose="020B0A0000000000000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9EEB4D0-97C4-4627-813D-2A0A33599E73}"/>
              </a:ext>
            </a:extLst>
          </p:cNvPr>
          <p:cNvSpPr txBox="1"/>
          <p:nvPr/>
        </p:nvSpPr>
        <p:spPr>
          <a:xfrm>
            <a:off x="3779838" y="1862928"/>
            <a:ext cx="8002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/>
              </a:rPr>
              <a:t>導入後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BBCD71C-FD9D-4321-830A-71C21C0B93F0}"/>
              </a:ext>
            </a:extLst>
          </p:cNvPr>
          <p:cNvSpPr txBox="1"/>
          <p:nvPr/>
        </p:nvSpPr>
        <p:spPr>
          <a:xfrm>
            <a:off x="201406" y="1851440"/>
            <a:ext cx="8002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源ノ角ゴシック JP Heavy" panose="020B0A00000000000000" pitchFamily="34" charset="-128"/>
                <a:ea typeface="源ノ角ゴシック JP Heavy" panose="020B0A00000000000000"/>
              </a:rPr>
              <a:t>導入前</a:t>
            </a: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EFD326E8-C1EB-4D5C-9ACA-78CBB0635ECA}"/>
              </a:ext>
            </a:extLst>
          </p:cNvPr>
          <p:cNvSpPr/>
          <p:nvPr/>
        </p:nvSpPr>
        <p:spPr>
          <a:xfrm>
            <a:off x="-13557" y="8559482"/>
            <a:ext cx="7595597" cy="338554"/>
          </a:xfrm>
          <a:prstGeom prst="rect">
            <a:avLst/>
          </a:prstGeom>
          <a:solidFill>
            <a:srgbClr val="5C5C5C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99BA82"/>
                </a:solidFill>
                <a:ea typeface="源ノ角ゴシック JP Heavy" panose="020B0A00000000000000"/>
              </a:rPr>
              <a:t>対応サーバー・クラウドストレージ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6664171-133F-49B2-ADF6-4F4C59B03938}"/>
              </a:ext>
            </a:extLst>
          </p:cNvPr>
          <p:cNvGrpSpPr/>
          <p:nvPr/>
        </p:nvGrpSpPr>
        <p:grpSpPr>
          <a:xfrm>
            <a:off x="191580" y="6030018"/>
            <a:ext cx="3845701" cy="2243965"/>
            <a:chOff x="185484" y="5676450"/>
            <a:chExt cx="3845701" cy="2243965"/>
          </a:xfrm>
        </p:grpSpPr>
        <p:sp>
          <p:nvSpPr>
            <p:cNvPr id="211" name="正方形/長方形 210">
              <a:extLst>
                <a:ext uri="{FF2B5EF4-FFF2-40B4-BE49-F238E27FC236}">
                  <a16:creationId xmlns:a16="http://schemas.microsoft.com/office/drawing/2014/main" id="{CB0DD976-CFDF-4E01-B7FF-C11D2230B939}"/>
                </a:ext>
              </a:extLst>
            </p:cNvPr>
            <p:cNvSpPr/>
            <p:nvPr/>
          </p:nvSpPr>
          <p:spPr>
            <a:xfrm>
              <a:off x="441119" y="7206833"/>
              <a:ext cx="35900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srgbClr val="4E5358"/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NTFS</a:t>
              </a:r>
              <a:r>
                <a:rPr lang="ja-JP" altLang="en-US" sz="1200" dirty="0">
                  <a:solidFill>
                    <a:srgbClr val="4E5358"/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権限とプロパティのレポート</a:t>
              </a:r>
              <a:endParaRPr lang="ja-JP" altLang="en-US" sz="1200" dirty="0"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51720F4E-4944-47FA-96F4-F5971B93A29C}"/>
                </a:ext>
              </a:extLst>
            </p:cNvPr>
            <p:cNvGrpSpPr/>
            <p:nvPr/>
          </p:nvGrpSpPr>
          <p:grpSpPr>
            <a:xfrm>
              <a:off x="185484" y="5676450"/>
              <a:ext cx="3639188" cy="2243965"/>
              <a:chOff x="185484" y="5676450"/>
              <a:chExt cx="3639188" cy="2243965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6DE3C345-F814-4AB9-BD1D-DE38733F9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5484" y="5676450"/>
                <a:ext cx="288000" cy="288000"/>
              </a:xfrm>
              <a:prstGeom prst="rect">
                <a:avLst/>
              </a:prstGeom>
              <a:solidFill>
                <a:srgbClr val="7DD7AC"/>
              </a:solidFill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DD35F18F-1372-4F2B-B942-2A7BAEC6D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5810" y="7207635"/>
                <a:ext cx="288000" cy="288000"/>
              </a:xfrm>
              <a:prstGeom prst="rect">
                <a:avLst/>
              </a:prstGeom>
            </p:spPr>
          </p:pic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560A6F90-8998-40DB-A0B8-7DFCFDE21367}"/>
                  </a:ext>
                </a:extLst>
              </p:cNvPr>
              <p:cNvSpPr/>
              <p:nvPr/>
            </p:nvSpPr>
            <p:spPr>
              <a:xfrm>
                <a:off x="410520" y="5683754"/>
                <a:ext cx="306566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ファイルとフォルダのリアルタイム監視</a:t>
                </a: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E34A1CA5-127D-4CC2-9175-7B9C28C5D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5484" y="603734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9F88D4EE-122E-488C-8982-E21A914A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0384" y="6443974"/>
                <a:ext cx="288000" cy="288000"/>
              </a:xfrm>
              <a:prstGeom prst="rect">
                <a:avLst/>
              </a:prstGeom>
            </p:spPr>
          </p:pic>
          <p:sp>
            <p:nvSpPr>
              <p:cNvPr id="209" name="正方形/長方形 208">
                <a:extLst>
                  <a:ext uri="{FF2B5EF4-FFF2-40B4-BE49-F238E27FC236}">
                    <a16:creationId xmlns:a16="http://schemas.microsoft.com/office/drawing/2014/main" id="{112D7E18-CCBD-4AB0-ADA7-4C2B7679DB67}"/>
                  </a:ext>
                </a:extLst>
              </p:cNvPr>
              <p:cNvSpPr/>
              <p:nvPr/>
            </p:nvSpPr>
            <p:spPr>
              <a:xfrm>
                <a:off x="410520" y="6044953"/>
                <a:ext cx="309468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ファイルアクセス操作への警告と自動対応</a:t>
                </a:r>
              </a:p>
            </p:txBody>
          </p:sp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9FAD558A-471B-4A6F-83A0-1305A577B4FE}"/>
                  </a:ext>
                </a:extLst>
              </p:cNvPr>
              <p:cNvSpPr/>
              <p:nvPr/>
            </p:nvSpPr>
            <p:spPr>
              <a:xfrm>
                <a:off x="428927" y="6431213"/>
                <a:ext cx="339574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4E5358"/>
                    </a:solidFill>
                    <a:latin typeface="Raleway-SemiBold"/>
                    <a:ea typeface="源ノ角ゴシック JP Heavy" panose="020B0A00000000000000"/>
                  </a:rPr>
                  <a:t>クラウドデータを含めた統合的な監視</a:t>
                </a:r>
                <a:endParaRPr lang="en-US" altLang="ja-JP" sz="1200" b="1" dirty="0">
                  <a:solidFill>
                    <a:srgbClr val="4E5358"/>
                  </a:solidFill>
                  <a:latin typeface="Raleway-SemiBold"/>
                  <a:ea typeface="源ノ角ゴシック JP Heavy" panose="020B0A00000000000000"/>
                </a:endParaRPr>
              </a:p>
            </p:txBody>
          </p:sp>
          <p:pic>
            <p:nvPicPr>
              <p:cNvPr id="201" name="Picture 2">
                <a:extLst>
                  <a:ext uri="{FF2B5EF4-FFF2-40B4-BE49-F238E27FC236}">
                    <a16:creationId xmlns:a16="http://schemas.microsoft.com/office/drawing/2014/main" id="{B7530E2F-7ECE-47B3-AF96-31748EC14C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880" y="7632415"/>
                <a:ext cx="288000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E3815F6-BBAD-4014-BF4D-A9EBA0957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5484" y="6839948"/>
                <a:ext cx="288000" cy="288000"/>
              </a:xfrm>
              <a:prstGeom prst="rect">
                <a:avLst/>
              </a:prstGeom>
            </p:spPr>
          </p:pic>
          <p:sp>
            <p:nvSpPr>
              <p:cNvPr id="210" name="正方形/長方形 209">
                <a:extLst>
                  <a:ext uri="{FF2B5EF4-FFF2-40B4-BE49-F238E27FC236}">
                    <a16:creationId xmlns:a16="http://schemas.microsoft.com/office/drawing/2014/main" id="{9E237E67-A4C8-47B6-82D6-E548FDD46210}"/>
                  </a:ext>
                </a:extLst>
              </p:cNvPr>
              <p:cNvSpPr/>
              <p:nvPr/>
            </p:nvSpPr>
            <p:spPr>
              <a:xfrm>
                <a:off x="428927" y="6825223"/>
                <a:ext cx="300646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ファイルとフォルダのアクセス監査</a:t>
                </a:r>
                <a:endPara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endParaRPr>
              </a:p>
            </p:txBody>
          </p:sp>
          <p:sp>
            <p:nvSpPr>
              <p:cNvPr id="215" name="正方形/長方形 214">
                <a:extLst>
                  <a:ext uri="{FF2B5EF4-FFF2-40B4-BE49-F238E27FC236}">
                    <a16:creationId xmlns:a16="http://schemas.microsoft.com/office/drawing/2014/main" id="{96CA94F4-BD41-4E93-A278-3C249CAB4763}"/>
                  </a:ext>
                </a:extLst>
              </p:cNvPr>
              <p:cNvSpPr/>
              <p:nvPr/>
            </p:nvSpPr>
            <p:spPr>
              <a:xfrm>
                <a:off x="428927" y="7642554"/>
                <a:ext cx="324928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>
                    <a:solidFill>
                      <a:srgbClr val="4E5358"/>
                    </a:solidFill>
                    <a:latin typeface="Raleway-SemiBold"/>
                    <a:ea typeface="源ノ角ゴシック JP Heavy" panose="020B0A00000000000000"/>
                  </a:rPr>
                  <a:t>スケジュールレポートと長期的なアーカイブ</a:t>
                </a:r>
                <a:endParaRPr lang="en-US" altLang="ja-JP" sz="1200" b="1" dirty="0">
                  <a:solidFill>
                    <a:srgbClr val="4E5358"/>
                  </a:solidFill>
                  <a:latin typeface="Raleway-SemiBold"/>
                  <a:ea typeface="源ノ角ゴシック JP Heavy" panose="020B0A00000000000000"/>
                </a:endParaRPr>
              </a:p>
            </p:txBody>
          </p:sp>
        </p:grp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265C2F7-79DD-4009-BA61-A4F3F0C1BC53}"/>
              </a:ext>
            </a:extLst>
          </p:cNvPr>
          <p:cNvGrpSpPr/>
          <p:nvPr/>
        </p:nvGrpSpPr>
        <p:grpSpPr>
          <a:xfrm>
            <a:off x="3983540" y="5956159"/>
            <a:ext cx="3644065" cy="2316962"/>
            <a:chOff x="3983540" y="5681839"/>
            <a:chExt cx="3644065" cy="2316962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9528B951-3ABE-468E-B79B-240A4828C6C6}"/>
                </a:ext>
              </a:extLst>
            </p:cNvPr>
            <p:cNvSpPr/>
            <p:nvPr/>
          </p:nvSpPr>
          <p:spPr>
            <a:xfrm>
              <a:off x="3991605" y="6830981"/>
              <a:ext cx="3636000" cy="116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緊急事態で即座に、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自動的に対応</a:t>
              </a:r>
              <a:endPara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正確な</a:t>
              </a:r>
              <a: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IT</a:t>
              </a: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上の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法的立証を実現</a:t>
              </a:r>
              <a:endPara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オンプレとクラウド上の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ファイルを保護</a:t>
              </a:r>
              <a:endPara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法令遵守</a:t>
              </a:r>
              <a:r>
                <a:rPr lang="ja-JP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（</a:t>
              </a:r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GDPR, HIPAA, SOX, FISMA</a:t>
              </a:r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など）</a:t>
              </a:r>
              <a:endPara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3EDF85B4-D60A-4175-ADE0-F2FA9243E7BA}"/>
                </a:ext>
              </a:extLst>
            </p:cNvPr>
            <p:cNvSpPr/>
            <p:nvPr/>
          </p:nvSpPr>
          <p:spPr>
            <a:xfrm>
              <a:off x="3983540" y="5681839"/>
              <a:ext cx="3636000" cy="116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機密性の高いファイルやフォルダへの</a:t>
              </a:r>
              <a:b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</a:b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アクセス監視の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作業負荷を大幅削減</a:t>
              </a:r>
              <a:endPara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不適切なアクセス、潜在的な漏洩リスク、</a:t>
              </a:r>
              <a:br>
                <a:rPr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</a:br>
              <a:r>
                <a:rPr lang="ja-JP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変更、削除操作に対する</a:t>
              </a:r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rPr>
                <a:t>保護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endParaRPr>
            </a:p>
          </p:txBody>
        </p:sp>
      </p:grpSp>
      <p:sp>
        <p:nvSpPr>
          <p:cNvPr id="140" name="タイトル 1">
            <a:extLst>
              <a:ext uri="{FF2B5EF4-FFF2-40B4-BE49-F238E27FC236}">
                <a16:creationId xmlns:a16="http://schemas.microsoft.com/office/drawing/2014/main" id="{E63D6B76-7B7A-450F-9E69-036966E714E3}"/>
              </a:ext>
            </a:extLst>
          </p:cNvPr>
          <p:cNvSpPr txBox="1">
            <a:spLocks/>
          </p:cNvSpPr>
          <p:nvPr/>
        </p:nvSpPr>
        <p:spPr>
          <a:xfrm>
            <a:off x="3776511" y="5437633"/>
            <a:ext cx="3805529" cy="368226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dirty="0">
                <a:solidFill>
                  <a:srgbClr val="99BA82"/>
                </a:solidFill>
                <a:latin typeface="源ノ角ゴシック JP Heavy" panose="020B0A00000000000000" pitchFamily="34" charset="-128"/>
                <a:ea typeface="源ノ角ゴシック JP Heavy" panose="020B0A00000000000000"/>
              </a:rPr>
              <a:t> 主な導入メリット</a:t>
            </a:r>
          </a:p>
        </p:txBody>
      </p:sp>
      <p:sp>
        <p:nvSpPr>
          <p:cNvPr id="137" name="タイトル 1">
            <a:extLst>
              <a:ext uri="{FF2B5EF4-FFF2-40B4-BE49-F238E27FC236}">
                <a16:creationId xmlns:a16="http://schemas.microsoft.com/office/drawing/2014/main" id="{989A88FF-37D6-4A34-A13E-4ED3B64B655E}"/>
              </a:ext>
            </a:extLst>
          </p:cNvPr>
          <p:cNvSpPr txBox="1">
            <a:spLocks/>
          </p:cNvSpPr>
          <p:nvPr/>
        </p:nvSpPr>
        <p:spPr>
          <a:xfrm>
            <a:off x="-13558" y="740482"/>
            <a:ext cx="7596000" cy="1116000"/>
          </a:xfrm>
          <a:prstGeom prst="rect">
            <a:avLst/>
          </a:prstGeom>
          <a:solidFill>
            <a:srgbClr val="7DD7A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200" b="1" dirty="0">
                <a:solidFill>
                  <a:schemeClr val="bg1"/>
                </a:solidFill>
                <a:latin typeface="源ノ角ゴシック JP Heavy" panose="020B0A00000000000000" pitchFamily="34" charset="-128"/>
                <a:ea typeface="源ノ角ゴシック JP Heavy" panose="020B0A00000000000000"/>
              </a:rPr>
              <a:t>ファイルサーバ監査の作業負荷やコスト、</a:t>
            </a:r>
            <a:endParaRPr lang="en-US" altLang="ja-JP" sz="2200" b="1" dirty="0">
              <a:solidFill>
                <a:schemeClr val="bg1"/>
              </a:solidFill>
              <a:latin typeface="源ノ角ゴシック JP Heavy" panose="020B0A00000000000000" pitchFamily="34" charset="-128"/>
              <a:ea typeface="源ノ角ゴシック JP Heavy" panose="020B0A00000000000000"/>
            </a:endParaRPr>
          </a:p>
          <a:p>
            <a:pPr algn="ctr"/>
            <a:r>
              <a:rPr lang="ja-JP" altLang="en-US" sz="2200" b="1" dirty="0">
                <a:solidFill>
                  <a:schemeClr val="bg1"/>
                </a:solidFill>
                <a:latin typeface="源ノ角ゴシック JP Heavy" panose="020B0A00000000000000" pitchFamily="34" charset="-128"/>
                <a:ea typeface="源ノ角ゴシック JP Heavy" panose="020B0A00000000000000"/>
              </a:rPr>
              <a:t>昨今の高度かつ不意をつく攻撃へ柔軟に対応</a:t>
            </a:r>
            <a:endParaRPr lang="en-US" altLang="ja-JP" sz="2200" b="1" dirty="0">
              <a:solidFill>
                <a:schemeClr val="bg1"/>
              </a:solidFill>
              <a:latin typeface="源ノ角ゴシック JP Heavy" panose="020B0A00000000000000" pitchFamily="34" charset="-128"/>
              <a:ea typeface="源ノ角ゴシック JP Heavy" panose="020B0A0000000000000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5614A1C-9724-49C8-8234-2024BAC00A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9" y="2303944"/>
            <a:ext cx="3420000" cy="29220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AE48B0-6CCB-4C48-806C-71717B992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3" y="2286448"/>
            <a:ext cx="3420000" cy="2934978"/>
          </a:xfrm>
          <a:prstGeom prst="rect">
            <a:avLst/>
          </a:prstGeom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1E592CB9-E512-4D6D-A3FB-419964615086}"/>
              </a:ext>
            </a:extLst>
          </p:cNvPr>
          <p:cNvSpPr txBox="1">
            <a:spLocks/>
          </p:cNvSpPr>
          <p:nvPr/>
        </p:nvSpPr>
        <p:spPr>
          <a:xfrm>
            <a:off x="1" y="5435300"/>
            <a:ext cx="3790121" cy="366863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dirty="0">
                <a:solidFill>
                  <a:srgbClr val="99BA82"/>
                </a:solidFill>
                <a:latin typeface="源ノ角ゴシック JP Heavy" panose="020B0A00000000000000" pitchFamily="34" charset="-128"/>
                <a:ea typeface="源ノ角ゴシック JP Heavy" panose="020B0A00000000000000"/>
              </a:rPr>
              <a:t> 主な機能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0DC33303-277B-40D4-92E3-C55F14B27DA1}"/>
              </a:ext>
            </a:extLst>
          </p:cNvPr>
          <p:cNvSpPr/>
          <p:nvPr/>
        </p:nvSpPr>
        <p:spPr>
          <a:xfrm>
            <a:off x="250133" y="8978356"/>
            <a:ext cx="7050164" cy="393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源ノ角ゴシック JP Heavy" panose="020B0A00000000000000"/>
              </a:rPr>
              <a:t>Windows Server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源ノ角ゴシック JP Heavy" panose="020B0A00000000000000"/>
              </a:rPr>
              <a:t> 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源ノ角ゴシック JP Heavy" panose="020B0A00000000000000"/>
              </a:rPr>
              <a:t>/ OneDrive / SharePoint Online / Google Drive / Dropbox / Box 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源ノ角ゴシック JP Heavy" panose="020B0A00000000000000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954FC41-A209-43C9-9297-E60781E7385D}"/>
              </a:ext>
            </a:extLst>
          </p:cNvPr>
          <p:cNvCxnSpPr>
            <a:cxnSpLocks/>
          </p:cNvCxnSpPr>
          <p:nvPr/>
        </p:nvCxnSpPr>
        <p:spPr>
          <a:xfrm flipH="1">
            <a:off x="3784242" y="5429204"/>
            <a:ext cx="5880" cy="3124182"/>
          </a:xfrm>
          <a:prstGeom prst="line">
            <a:avLst/>
          </a:prstGeom>
          <a:ln w="19050">
            <a:solidFill>
              <a:srgbClr val="99B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2906F67F-F962-4F79-BB0B-FC629A0DBBB2}"/>
              </a:ext>
            </a:extLst>
          </p:cNvPr>
          <p:cNvGrpSpPr/>
          <p:nvPr/>
        </p:nvGrpSpPr>
        <p:grpSpPr>
          <a:xfrm>
            <a:off x="-7623" y="9394043"/>
            <a:ext cx="7569564" cy="1322999"/>
            <a:chOff x="-7623" y="9394043"/>
            <a:chExt cx="7569564" cy="1322999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59491FB-AC21-4240-8A44-C7122CD076F4}"/>
                </a:ext>
              </a:extLst>
            </p:cNvPr>
            <p:cNvSpPr/>
            <p:nvPr/>
          </p:nvSpPr>
          <p:spPr>
            <a:xfrm>
              <a:off x="32288" y="9394043"/>
              <a:ext cx="7529653" cy="1285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E91E7063-FCC7-480E-86E9-3C4113252F24}"/>
                </a:ext>
              </a:extLst>
            </p:cNvPr>
            <p:cNvGrpSpPr/>
            <p:nvPr/>
          </p:nvGrpSpPr>
          <p:grpSpPr>
            <a:xfrm>
              <a:off x="3906365" y="9574841"/>
              <a:ext cx="3127779" cy="993990"/>
              <a:chOff x="3737414" y="9407635"/>
              <a:chExt cx="3127779" cy="993990"/>
            </a:xfrm>
          </p:grpSpPr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6F560E77-85CC-4BB3-9769-6495FA018B01}"/>
                  </a:ext>
                </a:extLst>
              </p:cNvPr>
              <p:cNvSpPr txBox="1"/>
              <p:nvPr/>
            </p:nvSpPr>
            <p:spPr>
              <a:xfrm>
                <a:off x="3737414" y="9407635"/>
                <a:ext cx="3127779" cy="993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400" dirty="0">
                    <a:solidFill>
                      <a:srgbClr val="202A80"/>
                    </a:solidFill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株式会社オーシャンブリッジ</a:t>
                </a:r>
                <a:endParaRPr kumimoji="1" lang="en-US" altLang="ja-JP" sz="1400" dirty="0">
                  <a:solidFill>
                    <a:srgbClr val="202A80"/>
                  </a:solidFill>
                  <a:latin typeface="源ノ角ゴシック JP Heavy" panose="020B0A00000000000000" pitchFamily="34" charset="-128"/>
                  <a:ea typeface="源ノ角ゴシック JP Heavy" panose="020B0A00000000000000" pitchFamily="34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900" dirty="0">
                    <a:solidFill>
                      <a:srgbClr val="202A80"/>
                    </a:solidFill>
                    <a:latin typeface="源ノ角ゴシック JP Heavy" panose="020B0A00000000000000" pitchFamily="34" charset="-128"/>
                    <a:ea typeface="源ノ角ゴシック JP Heavy" panose="020B0A00000000000000" pitchFamily="34" charset="-128"/>
                  </a:rPr>
                  <a:t>〒</a:t>
                </a:r>
                <a:r>
                  <a:rPr kumimoji="1" lang="ja-JP" altLang="en-US" sz="9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 </a:t>
                </a:r>
                <a:r>
                  <a:rPr kumimoji="1" lang="en-US" altLang="ja-JP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107-0051</a:t>
                </a:r>
                <a:r>
                  <a:rPr kumimoji="1" lang="ja-JP" altLang="en-US" sz="9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 </a:t>
                </a:r>
                <a:r>
                  <a:rPr kumimoji="1" lang="ja-JP" altLang="en-US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東京都港区元赤坂</a:t>
                </a:r>
                <a:r>
                  <a:rPr kumimoji="1" lang="en-US" altLang="ja-JP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1-5-12</a:t>
                </a:r>
                <a:r>
                  <a:rPr kumimoji="1" lang="ja-JP" altLang="en-US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 住友不動産元赤坂ビル</a:t>
                </a:r>
                <a:r>
                  <a:rPr kumimoji="1" lang="en-US" altLang="ja-JP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7F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9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　 </a:t>
                </a:r>
                <a:r>
                  <a:rPr lang="en-US" altLang="ja-JP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https://www.isdecisions.jp/</a:t>
                </a:r>
                <a:endParaRPr kumimoji="1" lang="en-US" altLang="ja-JP" sz="800" dirty="0">
                  <a:solidFill>
                    <a:srgbClr val="202A80"/>
                  </a:solidFill>
                  <a:latin typeface="源ノ角ゴシック JP" panose="020B0800000000000000" pitchFamily="34" charset="-128"/>
                  <a:ea typeface="源ノ角ゴシック JP" panose="020B0800000000000000" pitchFamily="34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      </a:t>
                </a:r>
                <a:r>
                  <a:rPr kumimoji="1" lang="en-US" altLang="ja-JP" sz="800" dirty="0">
                    <a:solidFill>
                      <a:srgbClr val="202A80"/>
                    </a:solidFill>
                    <a:latin typeface="源ノ角ゴシック JP" panose="020B0800000000000000" pitchFamily="34" charset="-128"/>
                    <a:ea typeface="源ノ角ゴシック JP" panose="020B0800000000000000" pitchFamily="34" charset="-128"/>
                  </a:rPr>
                  <a:t>userlock@oceanbridge.jp</a:t>
                </a:r>
                <a:endParaRPr kumimoji="1" lang="ja-JP" altLang="en-US" sz="800" dirty="0">
                  <a:solidFill>
                    <a:srgbClr val="202A80"/>
                  </a:solidFill>
                  <a:latin typeface="源ノ角ゴシック JP" panose="020B0800000000000000" pitchFamily="34" charset="-128"/>
                  <a:ea typeface="源ノ角ゴシック JP" panose="020B0800000000000000" pitchFamily="34" charset="-128"/>
                </a:endParaRPr>
              </a:p>
            </p:txBody>
          </p:sp>
          <p:pic>
            <p:nvPicPr>
              <p:cNvPr id="54" name="グラフィックス 53" descr="封筒 単色塗りつぶし">
                <a:extLst>
                  <a:ext uri="{FF2B5EF4-FFF2-40B4-BE49-F238E27FC236}">
                    <a16:creationId xmlns:a16="http://schemas.microsoft.com/office/drawing/2014/main" id="{64A7F4AC-8E25-4871-84C9-3A497BEFA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3830394" y="10238113"/>
                <a:ext cx="108000" cy="108000"/>
              </a:xfrm>
              <a:prstGeom prst="rect">
                <a:avLst/>
              </a:prstGeom>
            </p:spPr>
          </p:pic>
          <p:pic>
            <p:nvPicPr>
              <p:cNvPr id="55" name="グラフィックス 54" descr="ブラウザー ウィンドウ 単色塗りつぶし">
                <a:extLst>
                  <a:ext uri="{FF2B5EF4-FFF2-40B4-BE49-F238E27FC236}">
                    <a16:creationId xmlns:a16="http://schemas.microsoft.com/office/drawing/2014/main" id="{27B3A490-ECE6-45FF-8DDF-0F633142D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830394" y="10042657"/>
                <a:ext cx="108000" cy="108000"/>
              </a:xfrm>
              <a:prstGeom prst="rect">
                <a:avLst/>
              </a:prstGeom>
            </p:spPr>
          </p:pic>
        </p:grp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D8D93AC9-65ED-4F76-9C44-3DA670AAB4B5}"/>
                </a:ext>
              </a:extLst>
            </p:cNvPr>
            <p:cNvSpPr/>
            <p:nvPr/>
          </p:nvSpPr>
          <p:spPr>
            <a:xfrm>
              <a:off x="-7623" y="9394043"/>
              <a:ext cx="3787460" cy="1322999"/>
            </a:xfrm>
            <a:prstGeom prst="rect">
              <a:avLst/>
            </a:prstGeom>
            <a:solidFill>
              <a:srgbClr val="202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66D828D8-30BE-48EA-821B-7BC8C492A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76" y="9454955"/>
              <a:ext cx="2720126" cy="1216282"/>
            </a:xfrm>
            <a:prstGeom prst="rect">
              <a:avLst/>
            </a:prstGeom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A2DE3A7-4815-41A8-916F-E02BF3B22850}"/>
              </a:ext>
            </a:extLst>
          </p:cNvPr>
          <p:cNvSpPr txBox="1"/>
          <p:nvPr/>
        </p:nvSpPr>
        <p:spPr>
          <a:xfrm>
            <a:off x="2088492" y="206532"/>
            <a:ext cx="5400675" cy="3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源ノ角ゴシック JP Heavy" panose="020B0A00000000000000" pitchFamily="34" charset="-128"/>
                <a:ea typeface="源ノ角ゴシック JP Heavy" panose="020B0A00000000000000" pitchFamily="34" charset="-128"/>
              </a:rPr>
              <a:t>ファイルサーバとクラウドストレージの統合ファイル監査・保護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7AF1AB1-3DDD-463E-8C26-BCC24FD082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4" y="133191"/>
            <a:ext cx="1749619" cy="5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14151</TotalTime>
  <Words>283</Words>
  <Application>Microsoft Office PowerPoint</Application>
  <PresentationFormat>ユーザー設定</PresentationFormat>
  <Paragraphs>39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Raleway-SemiBold</vt:lpstr>
      <vt:lpstr>源ノ角ゴシック JP</vt:lpstr>
      <vt:lpstr>源ノ角ゴシック JP Heavy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UserLock_Flyer01</dc:title>
  <dc:creator>湯田 和美</dc:creator>
  <cp:lastModifiedBy>湯田 和美</cp:lastModifiedBy>
  <cp:revision>683</cp:revision>
  <cp:lastPrinted>2020-10-14T03:27:18Z</cp:lastPrinted>
  <dcterms:created xsi:type="dcterms:W3CDTF">2019-05-08T00:36:03Z</dcterms:created>
  <dcterms:modified xsi:type="dcterms:W3CDTF">2021-10-27T09:34:05Z</dcterms:modified>
</cp:coreProperties>
</file>