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
  </p:notesMasterIdLst>
  <p:sldIdLst>
    <p:sldId id="306" r:id="rId2"/>
    <p:sldId id="304" r:id="rId3"/>
    <p:sldId id="305" r:id="rId4"/>
    <p:sldId id="307" r:id="rId5"/>
    <p:sldId id="299" r:id="rId6"/>
  </p:sldIdLst>
  <p:sldSz cx="7559675" cy="106918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 userDrawn="1">
          <p15:clr>
            <a:srgbClr val="A4A3A4"/>
          </p15:clr>
        </p15:guide>
        <p15:guide id="2" pos="2381" userDrawn="1">
          <p15:clr>
            <a:srgbClr val="A4A3A4"/>
          </p15:clr>
        </p15:guide>
        <p15:guide id="3" pos="113" userDrawn="1">
          <p15:clr>
            <a:srgbClr val="A4A3A4"/>
          </p15:clr>
        </p15:guide>
        <p15:guide id="4" pos="4649" userDrawn="1">
          <p15:clr>
            <a:srgbClr val="A4A3A4"/>
          </p15:clr>
        </p15:guide>
        <p15:guide id="6" orient="horz"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D3B1"/>
    <a:srgbClr val="D76213"/>
    <a:srgbClr val="0C6896"/>
    <a:srgbClr val="1196DA"/>
    <a:srgbClr val="148B83"/>
    <a:srgbClr val="00188D"/>
    <a:srgbClr val="7A7A7A"/>
    <a:srgbClr val="8EE2CC"/>
    <a:srgbClr val="2FAF7B"/>
    <a:srgbClr val="69D7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2" autoAdjust="0"/>
    <p:restoredTop sz="95208" autoAdjust="0"/>
  </p:normalViewPr>
  <p:slideViewPr>
    <p:cSldViewPr snapToGrid="0">
      <p:cViewPr>
        <p:scale>
          <a:sx n="100" d="100"/>
          <a:sy n="100" d="100"/>
        </p:scale>
        <p:origin x="1574" y="-2587"/>
      </p:cViewPr>
      <p:guideLst>
        <p:guide orient="horz" pos="124"/>
        <p:guide pos="2381"/>
        <p:guide pos="113"/>
        <p:guide pos="4649"/>
        <p:guide orient="horz" pos="3368"/>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38982FA7-BA22-4F9B-BEEE-703E0A699461}" type="datetimeFigureOut">
              <a:rPr kumimoji="1" lang="ja-JP" altLang="en-US" smtClean="0"/>
              <a:t>2021/10/27</a:t>
            </a:fld>
            <a:endParaRPr kumimoji="1" lang="ja-JP" altLang="en-US"/>
          </a:p>
        </p:txBody>
      </p:sp>
      <p:sp>
        <p:nvSpPr>
          <p:cNvPr id="4" name="スライド イメージ プレースホルダー 3"/>
          <p:cNvSpPr>
            <a:spLocks noGrp="1" noRot="1" noChangeAspect="1"/>
          </p:cNvSpPr>
          <p:nvPr>
            <p:ph type="sldImg" idx="2"/>
          </p:nvPr>
        </p:nvSpPr>
        <p:spPr>
          <a:xfrm>
            <a:off x="2328863" y="1279525"/>
            <a:ext cx="244157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149FD899-0903-40F2-B574-768635FA94A1}" type="slidenum">
              <a:rPr kumimoji="1" lang="ja-JP" altLang="en-US" smtClean="0"/>
              <a:t>‹#›</a:t>
            </a:fld>
            <a:endParaRPr kumimoji="1" lang="ja-JP" altLang="en-US"/>
          </a:p>
        </p:txBody>
      </p:sp>
    </p:spTree>
    <p:extLst>
      <p:ext uri="{BB962C8B-B14F-4D97-AF65-F5344CB8AC3E}">
        <p14:creationId xmlns:p14="http://schemas.microsoft.com/office/powerpoint/2010/main" val="4248730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28863" y="1279525"/>
            <a:ext cx="2441575"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49FD899-0903-40F2-B574-768635FA94A1}" type="slidenum">
              <a:rPr kumimoji="1" lang="ja-JP" altLang="en-US" smtClean="0"/>
              <a:t>2</a:t>
            </a:fld>
            <a:endParaRPr kumimoji="1" lang="ja-JP" altLang="en-US"/>
          </a:p>
        </p:txBody>
      </p:sp>
    </p:spTree>
    <p:extLst>
      <p:ext uri="{BB962C8B-B14F-4D97-AF65-F5344CB8AC3E}">
        <p14:creationId xmlns:p14="http://schemas.microsoft.com/office/powerpoint/2010/main" val="355232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28863" y="1279525"/>
            <a:ext cx="2441575"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9B30FB-3DAC-4E1C-B0F4-E7F55E11DF53}" type="slidenum">
              <a:rPr kumimoji="1" lang="ja-JP" altLang="en-US" smtClean="0"/>
              <a:t>3</a:t>
            </a:fld>
            <a:endParaRPr kumimoji="1" lang="ja-JP" altLang="en-US"/>
          </a:p>
        </p:txBody>
      </p:sp>
    </p:spTree>
    <p:extLst>
      <p:ext uri="{BB962C8B-B14F-4D97-AF65-F5344CB8AC3E}">
        <p14:creationId xmlns:p14="http://schemas.microsoft.com/office/powerpoint/2010/main" val="2573174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28863" y="1279525"/>
            <a:ext cx="2441575"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9B30FB-3DAC-4E1C-B0F4-E7F55E11DF53}" type="slidenum">
              <a:rPr kumimoji="1" lang="ja-JP" altLang="en-US" smtClean="0"/>
              <a:t>4</a:t>
            </a:fld>
            <a:endParaRPr kumimoji="1" lang="ja-JP" altLang="en-US"/>
          </a:p>
        </p:txBody>
      </p:sp>
    </p:spTree>
    <p:extLst>
      <p:ext uri="{BB962C8B-B14F-4D97-AF65-F5344CB8AC3E}">
        <p14:creationId xmlns:p14="http://schemas.microsoft.com/office/powerpoint/2010/main" val="3700447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9B30FB-3DAC-4E1C-B0F4-E7F55E11DF53}" type="slidenum">
              <a:rPr kumimoji="1" lang="ja-JP" altLang="en-US" smtClean="0"/>
              <a:t>5</a:t>
            </a:fld>
            <a:endParaRPr kumimoji="1" lang="ja-JP" altLang="en-US"/>
          </a:p>
        </p:txBody>
      </p:sp>
    </p:spTree>
    <p:extLst>
      <p:ext uri="{BB962C8B-B14F-4D97-AF65-F5344CB8AC3E}">
        <p14:creationId xmlns:p14="http://schemas.microsoft.com/office/powerpoint/2010/main" val="227141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259720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211667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309720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271596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258785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166292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346094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74338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427281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10969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82DE9C-D7E7-48B3-AC80-CCD972012D48}"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302109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F82DE9C-D7E7-48B3-AC80-CCD972012D48}" type="datetimeFigureOut">
              <a:rPr kumimoji="1" lang="ja-JP" altLang="en-US" smtClean="0"/>
              <a:t>2021/10/27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6D1781B-4872-40D0-B53C-CA45BB2C7C39}" type="slidenum">
              <a:rPr kumimoji="1" lang="ja-JP" altLang="en-US" smtClean="0"/>
              <a:t>‹#›</a:t>
            </a:fld>
            <a:endParaRPr kumimoji="1" lang="ja-JP" altLang="en-US"/>
          </a:p>
        </p:txBody>
      </p:sp>
    </p:spTree>
    <p:extLst>
      <p:ext uri="{BB962C8B-B14F-4D97-AF65-F5344CB8AC3E}">
        <p14:creationId xmlns:p14="http://schemas.microsoft.com/office/powerpoint/2010/main" val="36679379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9.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4.xml"/><Relationship Id="rId16"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hyperlink" Target="https://www.isdecisions.jp/contact" TargetMode="External"/><Relationship Id="rId11" Type="http://schemas.openxmlformats.org/officeDocument/2006/relationships/image" Target="../media/image14.png"/><Relationship Id="rId5" Type="http://schemas.openxmlformats.org/officeDocument/2006/relationships/hyperlink" Target="https://www.isdecisions.jp/trial" TargetMode="External"/><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hyperlink" Target="https://www.isdecisions.jp/userlock/" TargetMode="External"/><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917C31B-18E6-4FAC-8A31-73B03C4F446F}"/>
              </a:ext>
            </a:extLst>
          </p:cNvPr>
          <p:cNvSpPr/>
          <p:nvPr/>
        </p:nvSpPr>
        <p:spPr>
          <a:xfrm>
            <a:off x="6858" y="9782186"/>
            <a:ext cx="7552817" cy="923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E6CF3485-D9C7-425C-ACDA-CF2B3313BB76}"/>
              </a:ext>
            </a:extLst>
          </p:cNvPr>
          <p:cNvGrpSpPr/>
          <p:nvPr/>
        </p:nvGrpSpPr>
        <p:grpSpPr>
          <a:xfrm>
            <a:off x="-807324" y="409838"/>
            <a:ext cx="8866207" cy="553998"/>
            <a:chOff x="-807324" y="361710"/>
            <a:chExt cx="8866207" cy="553998"/>
          </a:xfrm>
        </p:grpSpPr>
        <p:cxnSp>
          <p:nvCxnSpPr>
            <p:cNvPr id="8" name="直線コネクタ 7">
              <a:extLst>
                <a:ext uri="{FF2B5EF4-FFF2-40B4-BE49-F238E27FC236}">
                  <a16:creationId xmlns:a16="http://schemas.microsoft.com/office/drawing/2014/main" id="{577FE014-7B17-4F4A-A06C-451F5F3E4672}"/>
                </a:ext>
              </a:extLst>
            </p:cNvPr>
            <p:cNvCxnSpPr/>
            <p:nvPr/>
          </p:nvCxnSpPr>
          <p:spPr>
            <a:xfrm>
              <a:off x="-807324" y="915708"/>
              <a:ext cx="88662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C6FA51F-425F-4481-A42C-C6C1249B30D0}"/>
                </a:ext>
              </a:extLst>
            </p:cNvPr>
            <p:cNvSpPr txBox="1"/>
            <p:nvPr/>
          </p:nvSpPr>
          <p:spPr>
            <a:xfrm>
              <a:off x="2025569" y="361710"/>
              <a:ext cx="2031325" cy="369332"/>
            </a:xfrm>
            <a:prstGeom prst="rect">
              <a:avLst/>
            </a:prstGeom>
            <a:noFill/>
          </p:spPr>
          <p:txBody>
            <a:bodyPr wrap="none" rtlCol="0">
              <a:spAutoFit/>
            </a:bodyPr>
            <a:lstStyle/>
            <a:p>
              <a:r>
                <a:rPr kumimoji="1" lang="ja-JP" altLang="en-US" dirty="0">
                  <a:solidFill>
                    <a:schemeClr val="bg1"/>
                  </a:solidFill>
                  <a:latin typeface="源ノ角ゴシック JP Heavy" panose="020B0A00000000000000" pitchFamily="34" charset="-128"/>
                  <a:ea typeface="源ノ角ゴシック JP Heavy" panose="020B0A00000000000000" pitchFamily="34" charset="-128"/>
                </a:rPr>
                <a:t>ホワイトペーパー</a:t>
              </a:r>
            </a:p>
          </p:txBody>
        </p:sp>
      </p:grpSp>
      <p:pic>
        <p:nvPicPr>
          <p:cNvPr id="4" name="図 3">
            <a:extLst>
              <a:ext uri="{FF2B5EF4-FFF2-40B4-BE49-F238E27FC236}">
                <a16:creationId xmlns:a16="http://schemas.microsoft.com/office/drawing/2014/main" id="{1F39B8E3-D634-42BF-9B78-6601CBD591A5}"/>
              </a:ext>
            </a:extLst>
          </p:cNvPr>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266214" y="285274"/>
            <a:ext cx="1891071" cy="606494"/>
          </a:xfrm>
          <a:prstGeom prst="rect">
            <a:avLst/>
          </a:prstGeom>
        </p:spPr>
      </p:pic>
      <p:grpSp>
        <p:nvGrpSpPr>
          <p:cNvPr id="3" name="グループ化 2">
            <a:extLst>
              <a:ext uri="{FF2B5EF4-FFF2-40B4-BE49-F238E27FC236}">
                <a16:creationId xmlns:a16="http://schemas.microsoft.com/office/drawing/2014/main" id="{8FFAD54B-E9D1-4B96-BCC5-F8CE06404CD7}"/>
              </a:ext>
            </a:extLst>
          </p:cNvPr>
          <p:cNvGrpSpPr>
            <a:grpSpLocks noChangeAspect="1"/>
          </p:cNvGrpSpPr>
          <p:nvPr/>
        </p:nvGrpSpPr>
        <p:grpSpPr>
          <a:xfrm>
            <a:off x="2157285" y="5736172"/>
            <a:ext cx="6503788" cy="3528000"/>
            <a:chOff x="2687957" y="2700928"/>
            <a:chExt cx="5414211" cy="2936954"/>
          </a:xfrm>
        </p:grpSpPr>
        <p:pic>
          <p:nvPicPr>
            <p:cNvPr id="5" name="図 4">
              <a:extLst>
                <a:ext uri="{FF2B5EF4-FFF2-40B4-BE49-F238E27FC236}">
                  <a16:creationId xmlns:a16="http://schemas.microsoft.com/office/drawing/2014/main" id="{576C4B01-B791-477B-AB64-20BBDE7B3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7957" y="2700928"/>
              <a:ext cx="5414211" cy="2936954"/>
            </a:xfrm>
            <a:prstGeom prst="rect">
              <a:avLst/>
            </a:prstGeom>
          </p:spPr>
        </p:pic>
        <p:pic>
          <p:nvPicPr>
            <p:cNvPr id="12" name="図 11">
              <a:extLst>
                <a:ext uri="{FF2B5EF4-FFF2-40B4-BE49-F238E27FC236}">
                  <a16:creationId xmlns:a16="http://schemas.microsoft.com/office/drawing/2014/main" id="{FF47F3AF-DD12-4E53-B729-AAC96DE5A5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6055" y="2827052"/>
              <a:ext cx="3271177" cy="1869244"/>
            </a:xfrm>
            <a:prstGeom prst="rect">
              <a:avLst/>
            </a:prstGeom>
          </p:spPr>
        </p:pic>
      </p:grpSp>
      <p:sp>
        <p:nvSpPr>
          <p:cNvPr id="19" name="テキスト ボックス 18">
            <a:extLst>
              <a:ext uri="{FF2B5EF4-FFF2-40B4-BE49-F238E27FC236}">
                <a16:creationId xmlns:a16="http://schemas.microsoft.com/office/drawing/2014/main" id="{656F0065-48D3-4D4C-A195-ABE9809560AF}"/>
              </a:ext>
            </a:extLst>
          </p:cNvPr>
          <p:cNvSpPr txBox="1"/>
          <p:nvPr/>
        </p:nvSpPr>
        <p:spPr>
          <a:xfrm>
            <a:off x="184978" y="3054379"/>
            <a:ext cx="7374697" cy="1955472"/>
          </a:xfrm>
          <a:prstGeom prst="rect">
            <a:avLst/>
          </a:prstGeom>
          <a:noFill/>
        </p:spPr>
        <p:txBody>
          <a:bodyPr wrap="square">
            <a:spAutoFit/>
          </a:bodyPr>
          <a:lstStyle/>
          <a:p>
            <a:pPr>
              <a:lnSpc>
                <a:spcPct val="150000"/>
              </a:lnSpc>
            </a:pPr>
            <a:r>
              <a:rPr lang="ja-JP" altLang="en-US" sz="2800" dirty="0">
                <a:solidFill>
                  <a:schemeClr val="bg1"/>
                </a:solidFill>
                <a:latin typeface="源ノ角ゴシック JP Heavy" panose="020B0A00000000000000" pitchFamily="34" charset="-128"/>
                <a:ea typeface="源ノ角ゴシック JP Heavy" panose="020B0A00000000000000" pitchFamily="34" charset="-128"/>
              </a:rPr>
              <a:t>オンプレ＆クラウドに点在するファイルの</a:t>
            </a:r>
            <a:endParaRPr lang="en-US" altLang="ja-JP" sz="2800" dirty="0">
              <a:solidFill>
                <a:schemeClr val="bg1"/>
              </a:solidFill>
              <a:latin typeface="源ノ角ゴシック JP Heavy" panose="020B0A00000000000000" pitchFamily="34" charset="-128"/>
              <a:ea typeface="源ノ角ゴシック JP Heavy" panose="020B0A00000000000000" pitchFamily="34" charset="-128"/>
            </a:endParaRPr>
          </a:p>
          <a:p>
            <a:pPr>
              <a:lnSpc>
                <a:spcPct val="150000"/>
              </a:lnSpc>
            </a:pPr>
            <a:r>
              <a:rPr lang="ja-JP" altLang="en-US" sz="2800" dirty="0">
                <a:solidFill>
                  <a:schemeClr val="bg1"/>
                </a:solidFill>
                <a:latin typeface="源ノ角ゴシック JP Heavy" panose="020B0A00000000000000" pitchFamily="34" charset="-128"/>
                <a:ea typeface="源ノ角ゴシック JP Heavy" panose="020B0A00000000000000" pitchFamily="34" charset="-128"/>
              </a:rPr>
              <a:t>一元的な監査に数クリックで対応？</a:t>
            </a:r>
            <a:endParaRPr lang="en-US" altLang="ja-JP" sz="2800" dirty="0">
              <a:solidFill>
                <a:schemeClr val="bg1"/>
              </a:solidFill>
              <a:latin typeface="源ノ角ゴシック JP Heavy" panose="020B0A00000000000000" pitchFamily="34" charset="-128"/>
              <a:ea typeface="源ノ角ゴシック JP Heavy" panose="020B0A00000000000000" pitchFamily="34" charset="-128"/>
            </a:endParaRPr>
          </a:p>
          <a:p>
            <a:pPr>
              <a:lnSpc>
                <a:spcPct val="150000"/>
              </a:lnSpc>
            </a:pPr>
            <a:r>
              <a:rPr lang="ja-JP" altLang="en-US" sz="2800" dirty="0">
                <a:solidFill>
                  <a:schemeClr val="bg1"/>
                </a:solidFill>
                <a:latin typeface="源ノ角ゴシック JP Heavy" panose="020B0A00000000000000" pitchFamily="34" charset="-128"/>
                <a:ea typeface="源ノ角ゴシック JP Heavy" panose="020B0A00000000000000" pitchFamily="34" charset="-128"/>
              </a:rPr>
              <a:t>更に不正アクセス対応も！</a:t>
            </a:r>
          </a:p>
        </p:txBody>
      </p:sp>
      <p:pic>
        <p:nvPicPr>
          <p:cNvPr id="7" name="図 6">
            <a:extLst>
              <a:ext uri="{FF2B5EF4-FFF2-40B4-BE49-F238E27FC236}">
                <a16:creationId xmlns:a16="http://schemas.microsoft.com/office/drawing/2014/main" id="{F6BE574D-7995-40A9-97D3-4FBBD4503A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 y="9841615"/>
            <a:ext cx="2412045" cy="804645"/>
          </a:xfrm>
          <a:prstGeom prst="rect">
            <a:avLst/>
          </a:prstGeom>
        </p:spPr>
      </p:pic>
    </p:spTree>
    <p:extLst>
      <p:ext uri="{BB962C8B-B14F-4D97-AF65-F5344CB8AC3E}">
        <p14:creationId xmlns:p14="http://schemas.microsoft.com/office/powerpoint/2010/main" val="160676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F070F68-8E18-4EDA-B1E7-9BE7EABC35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 y="1982"/>
            <a:ext cx="7559675" cy="2086785"/>
          </a:xfrm>
          <a:prstGeom prst="rect">
            <a:avLst/>
          </a:prstGeom>
        </p:spPr>
      </p:pic>
      <p:sp>
        <p:nvSpPr>
          <p:cNvPr id="178" name="正方形/長方形 177">
            <a:extLst>
              <a:ext uri="{FF2B5EF4-FFF2-40B4-BE49-F238E27FC236}">
                <a16:creationId xmlns:a16="http://schemas.microsoft.com/office/drawing/2014/main" id="{52449B82-374D-4DD7-9883-E45D287A8B9C}"/>
              </a:ext>
            </a:extLst>
          </p:cNvPr>
          <p:cNvSpPr/>
          <p:nvPr/>
        </p:nvSpPr>
        <p:spPr>
          <a:xfrm>
            <a:off x="179388" y="2512561"/>
            <a:ext cx="7233125" cy="3912161"/>
          </a:xfrm>
          <a:prstGeom prst="rect">
            <a:avLst/>
          </a:prstGeom>
        </p:spPr>
        <p:txBody>
          <a:bodyPr wrap="square">
            <a:spAutoFit/>
          </a:bodyPr>
          <a:lstStyle/>
          <a:p>
            <a:pPr>
              <a:lnSpc>
                <a:spcPts val="2000"/>
              </a:lnSpc>
            </a:pPr>
            <a:r>
              <a:rPr lang="ja-JP" altLang="en-US" sz="1200" dirty="0">
                <a:latin typeface="源ノ角ゴシック JP" panose="020B0500000000000000" pitchFamily="34" charset="-128"/>
                <a:ea typeface="源ノ角ゴシック JP" panose="020B0500000000000000" pitchFamily="34" charset="-128"/>
              </a:rPr>
              <a:t>機密性の高い企業のデータは、不適切なアクセスや潜在的な盗難リスク、改ざんまたは削除といったアクションから保護する必要があります。このような不適切なアクティビティを迅速に検出、対応、さらには停止する手段としてのファイル監視ツールは企業の</a:t>
            </a:r>
            <a:r>
              <a:rPr lang="en-US" altLang="ja-JP" sz="1200" dirty="0">
                <a:latin typeface="源ノ角ゴシック JP" panose="020B0500000000000000" pitchFamily="34" charset="-128"/>
                <a:ea typeface="源ノ角ゴシック JP" panose="020B0500000000000000" pitchFamily="34" charset="-128"/>
              </a:rPr>
              <a:t>IT</a:t>
            </a:r>
            <a:r>
              <a:rPr lang="ja-JP" altLang="en-US" sz="1200" dirty="0">
                <a:latin typeface="源ノ角ゴシック JP" panose="020B0500000000000000" pitchFamily="34" charset="-128"/>
                <a:ea typeface="源ノ角ゴシック JP" panose="020B0500000000000000" pitchFamily="34" charset="-128"/>
              </a:rPr>
              <a:t>部門にとって、必要不可欠なものになりつつあります。</a:t>
            </a:r>
            <a:endParaRPr lang="en-US" altLang="ja-JP" sz="1200" dirty="0">
              <a:latin typeface="源ノ角ゴシック JP" panose="020B0500000000000000" pitchFamily="34" charset="-128"/>
              <a:ea typeface="源ノ角ゴシック JP" panose="020B0500000000000000" pitchFamily="34" charset="-128"/>
            </a:endParaRPr>
          </a:p>
          <a:p>
            <a:pPr>
              <a:lnSpc>
                <a:spcPts val="2000"/>
              </a:lnSpc>
            </a:pPr>
            <a:endParaRPr lang="en-US" altLang="ja-JP" sz="1200" dirty="0">
              <a:latin typeface="源ノ角ゴシック JP" panose="020B0500000000000000" pitchFamily="34" charset="-128"/>
              <a:ea typeface="源ノ角ゴシック JP" panose="020B0500000000000000" pitchFamily="34" charset="-128"/>
            </a:endParaRPr>
          </a:p>
          <a:p>
            <a:pPr>
              <a:lnSpc>
                <a:spcPts val="2000"/>
              </a:lnSpc>
            </a:pPr>
            <a:r>
              <a:rPr lang="ja-JP" altLang="en-US" sz="1200" dirty="0">
                <a:latin typeface="源ノ角ゴシック JP" panose="020B0500000000000000" pitchFamily="34" charset="-128"/>
                <a:ea typeface="源ノ角ゴシック JP" panose="020B0500000000000000" pitchFamily="34" charset="-128"/>
              </a:rPr>
              <a:t>データ侵害を目的とした外部からのサイバー攻撃は、企業が現在直面している最もポピュラーな脅威の</a:t>
            </a:r>
            <a:r>
              <a:rPr lang="en-US" altLang="ja-JP" sz="1200" dirty="0">
                <a:latin typeface="源ノ角ゴシック JP" panose="020B0500000000000000" pitchFamily="34" charset="-128"/>
                <a:ea typeface="源ノ角ゴシック JP" panose="020B0500000000000000" pitchFamily="34" charset="-128"/>
              </a:rPr>
              <a:t>1</a:t>
            </a:r>
            <a:r>
              <a:rPr lang="ja-JP" altLang="en-US" sz="1200" dirty="0">
                <a:latin typeface="源ノ角ゴシック JP" panose="020B0500000000000000" pitchFamily="34" charset="-128"/>
                <a:ea typeface="源ノ角ゴシック JP" panose="020B0500000000000000" pitchFamily="34" charset="-128"/>
              </a:rPr>
              <a:t>つです。組織的にサイバー攻撃を行う集団は、ブラックマーケットにおいて高額で取引されるアカウント情報や個人情報、健康データなどを狙っています。このようなデータを保管している企業のデータベースがターゲットの１つとなっており、データ侵害の脅威にさらされていると言えます。</a:t>
            </a:r>
          </a:p>
          <a:p>
            <a:pPr>
              <a:lnSpc>
                <a:spcPts val="2000"/>
              </a:lnSpc>
            </a:pPr>
            <a:endParaRPr lang="ja-JP" altLang="en-US" sz="1200" dirty="0">
              <a:latin typeface="源ノ角ゴシック JP" panose="020B0500000000000000" pitchFamily="34" charset="-128"/>
              <a:ea typeface="源ノ角ゴシック JP" panose="020B0500000000000000" pitchFamily="34" charset="-128"/>
            </a:endParaRPr>
          </a:p>
          <a:p>
            <a:pPr>
              <a:lnSpc>
                <a:spcPts val="2000"/>
              </a:lnSpc>
            </a:pPr>
            <a:r>
              <a:rPr lang="en-US" altLang="ja-JP" sz="1200" dirty="0">
                <a:latin typeface="源ノ角ゴシック JP" panose="020B0500000000000000" pitchFamily="34" charset="-128"/>
                <a:ea typeface="源ノ角ゴシック JP" panose="020B0500000000000000" pitchFamily="34" charset="-128"/>
              </a:rPr>
              <a:t>2017</a:t>
            </a:r>
            <a:r>
              <a:rPr lang="ja-JP" altLang="en-US" sz="1200" dirty="0">
                <a:latin typeface="源ノ角ゴシック JP" panose="020B0500000000000000" pitchFamily="34" charset="-128"/>
                <a:ea typeface="源ノ角ゴシック JP" panose="020B0500000000000000" pitchFamily="34" charset="-128"/>
              </a:rPr>
              <a:t>年に確認できているだけで、</a:t>
            </a:r>
            <a:r>
              <a:rPr lang="en-US" altLang="ja-JP" sz="1200" dirty="0">
                <a:latin typeface="源ノ角ゴシック JP" panose="020B0500000000000000" pitchFamily="34" charset="-128"/>
                <a:ea typeface="源ノ角ゴシック JP" panose="020B0500000000000000" pitchFamily="34" charset="-128"/>
              </a:rPr>
              <a:t>1</a:t>
            </a:r>
            <a:r>
              <a:rPr lang="ja-JP" altLang="en-US" sz="1200" dirty="0">
                <a:latin typeface="源ノ角ゴシック JP" panose="020B0500000000000000" pitchFamily="34" charset="-128"/>
                <a:ea typeface="源ノ角ゴシック JP" panose="020B0500000000000000" pitchFamily="34" charset="-128"/>
              </a:rPr>
              <a:t>億</a:t>
            </a:r>
            <a:r>
              <a:rPr lang="en-US" altLang="ja-JP" sz="1200" dirty="0">
                <a:latin typeface="源ノ角ゴシック JP" panose="020B0500000000000000" pitchFamily="34" charset="-128"/>
                <a:ea typeface="源ノ角ゴシック JP" panose="020B0500000000000000" pitchFamily="34" charset="-128"/>
              </a:rPr>
              <a:t>7,400</a:t>
            </a:r>
            <a:r>
              <a:rPr lang="ja-JP" altLang="en-US" sz="1200" dirty="0">
                <a:latin typeface="源ノ角ゴシック JP" panose="020B0500000000000000" pitchFamily="34" charset="-128"/>
                <a:ea typeface="源ノ角ゴシック JP" panose="020B0500000000000000" pitchFamily="34" charset="-128"/>
              </a:rPr>
              <a:t>万件を超えるデータが盗難被害に合いました。非常に大きな数のように見えますが、これは判明している数であり、全体の一部にすぎません。さらに発見を困難にしているのは、データ漏えいの場合、ほとんどが数分程度で特定されているのに対し、データ侵害の特定には月または年単位で時間がかかる場合が多いという事実です。このような背景から不適切なアクセスやアクティビティを迅速に検出する手段が必要とされています。</a:t>
            </a:r>
          </a:p>
        </p:txBody>
      </p:sp>
      <p:sp>
        <p:nvSpPr>
          <p:cNvPr id="31" name="テキスト ボックス 30">
            <a:extLst>
              <a:ext uri="{FF2B5EF4-FFF2-40B4-BE49-F238E27FC236}">
                <a16:creationId xmlns:a16="http://schemas.microsoft.com/office/drawing/2014/main" id="{EF9C7FB2-52F1-451F-9FCD-849229EB1F45}"/>
              </a:ext>
            </a:extLst>
          </p:cNvPr>
          <p:cNvSpPr txBox="1"/>
          <p:nvPr/>
        </p:nvSpPr>
        <p:spPr>
          <a:xfrm>
            <a:off x="179388" y="6492661"/>
            <a:ext cx="3827128" cy="307777"/>
          </a:xfrm>
          <a:prstGeom prst="rect">
            <a:avLst/>
          </a:prstGeom>
          <a:noFill/>
        </p:spPr>
        <p:txBody>
          <a:bodyPr wrap="square">
            <a:spAutoFit/>
          </a:bodyPr>
          <a:lstStyle/>
          <a:p>
            <a:r>
              <a:rPr lang="ja-JP" altLang="en-US" sz="1400" dirty="0">
                <a:latin typeface="源ノ角ゴシック JP Heavy" panose="020B0A00000000000000" pitchFamily="34" charset="-128"/>
                <a:ea typeface="源ノ角ゴシック JP Heavy" panose="020B0A00000000000000" pitchFamily="34" charset="-128"/>
              </a:rPr>
              <a:t>大切なデータはどこに保管されているのか？</a:t>
            </a:r>
          </a:p>
        </p:txBody>
      </p:sp>
      <p:sp>
        <p:nvSpPr>
          <p:cNvPr id="33" name="テキスト ボックス 32">
            <a:extLst>
              <a:ext uri="{FF2B5EF4-FFF2-40B4-BE49-F238E27FC236}">
                <a16:creationId xmlns:a16="http://schemas.microsoft.com/office/drawing/2014/main" id="{4558BB44-27ED-4D38-A99A-1291A1BBE700}"/>
              </a:ext>
            </a:extLst>
          </p:cNvPr>
          <p:cNvSpPr txBox="1"/>
          <p:nvPr/>
        </p:nvSpPr>
        <p:spPr>
          <a:xfrm>
            <a:off x="203556" y="6866378"/>
            <a:ext cx="7184788" cy="2373278"/>
          </a:xfrm>
          <a:prstGeom prst="rect">
            <a:avLst/>
          </a:prstGeom>
          <a:noFill/>
        </p:spPr>
        <p:txBody>
          <a:bodyPr wrap="square">
            <a:spAutoFit/>
          </a:bodyPr>
          <a:lstStyle/>
          <a:p>
            <a:pPr>
              <a:lnSpc>
                <a:spcPts val="2000"/>
              </a:lnSpc>
            </a:pPr>
            <a:r>
              <a:rPr lang="ja-JP" altLang="en-US" sz="1200" dirty="0">
                <a:latin typeface="源ノ角ゴシック JP" panose="020B0500000000000000" pitchFamily="34" charset="-128"/>
                <a:ea typeface="源ノ角ゴシック JP" panose="020B0500000000000000" pitchFamily="34" charset="-128"/>
              </a:rPr>
              <a:t>ほぼすべての業界で、依然としてファイルサーバーは主要なデータ資産であり、企業のセキュリティにとって重要なポイントであるのは明確です。さらにクラウドストレージは数年前から、特に企業間での使用が増加しています。いまだに古い認識に基づいた、クラウドストレージに対する懸念は根深く残っていますが、現在では中小企業を含む、数多くの企業がクラウドのメリットを享受しています。</a:t>
            </a:r>
            <a:endParaRPr lang="en-US" altLang="ja-JP" sz="1200" dirty="0">
              <a:latin typeface="源ノ角ゴシック JP" panose="020B0500000000000000" pitchFamily="34" charset="-128"/>
              <a:ea typeface="源ノ角ゴシック JP" panose="020B0500000000000000" pitchFamily="34" charset="-128"/>
            </a:endParaRPr>
          </a:p>
          <a:p>
            <a:pPr>
              <a:lnSpc>
                <a:spcPts val="2000"/>
              </a:lnSpc>
            </a:pPr>
            <a:endParaRPr lang="en-US" altLang="ja-JP" sz="1200" dirty="0">
              <a:latin typeface="源ノ角ゴシック JP" panose="020B0500000000000000" pitchFamily="34" charset="-128"/>
              <a:ea typeface="源ノ角ゴシック JP" panose="020B0500000000000000" pitchFamily="34" charset="-128"/>
            </a:endParaRPr>
          </a:p>
          <a:p>
            <a:pPr>
              <a:lnSpc>
                <a:spcPts val="2000"/>
              </a:lnSpc>
            </a:pPr>
            <a:r>
              <a:rPr lang="ja-JP" altLang="en-US" sz="1200" dirty="0">
                <a:latin typeface="源ノ角ゴシック JP" panose="020B0500000000000000" pitchFamily="34" charset="-128"/>
                <a:ea typeface="源ノ角ゴシック JP" panose="020B0500000000000000" pitchFamily="34" charset="-128"/>
              </a:rPr>
              <a:t>しかし、オンプレミスのファイルサーバーとクラウドのハイブリッド環境では、企業にとって重要な資産が点在することになり、両方のセキュリティをまとめて管理する難しさもあります。課題を認識するためにサイバー攻撃のターゲットとなるような、価値のあるデータやファイルとはどのようなもので、どこに保管されているかを把握する必要があります。注意すべきなのは下記のような情報です。</a:t>
            </a:r>
          </a:p>
        </p:txBody>
      </p:sp>
      <p:sp>
        <p:nvSpPr>
          <p:cNvPr id="17" name="テキスト ボックス 16">
            <a:extLst>
              <a:ext uri="{FF2B5EF4-FFF2-40B4-BE49-F238E27FC236}">
                <a16:creationId xmlns:a16="http://schemas.microsoft.com/office/drawing/2014/main" id="{247FC7E9-2538-407F-BAED-F664A2E4BC96}"/>
              </a:ext>
            </a:extLst>
          </p:cNvPr>
          <p:cNvSpPr txBox="1"/>
          <p:nvPr/>
        </p:nvSpPr>
        <p:spPr>
          <a:xfrm>
            <a:off x="179388" y="2101358"/>
            <a:ext cx="4099104" cy="377539"/>
          </a:xfrm>
          <a:prstGeom prst="rect">
            <a:avLst/>
          </a:prstGeom>
          <a:noFill/>
        </p:spPr>
        <p:txBody>
          <a:bodyPr wrap="square" rtlCol="0">
            <a:spAutoFit/>
          </a:bodyPr>
          <a:lstStyle/>
          <a:p>
            <a:pPr>
              <a:lnSpc>
                <a:spcPct val="150000"/>
              </a:lnSpc>
            </a:pPr>
            <a:r>
              <a:rPr kumimoji="1" lang="ja-JP" altLang="en-US" sz="1400" dirty="0">
                <a:ln w="6600">
                  <a:noFill/>
                  <a:prstDash val="solid"/>
                </a:ln>
                <a:latin typeface="源ノ角ゴシック JP Heavy" panose="020B0A00000000000000" pitchFamily="34" charset="-128"/>
                <a:ea typeface="源ノ角ゴシック JP Heavy" panose="020B0A00000000000000" pitchFamily="34" charset="-128"/>
              </a:rPr>
              <a:t>データ侵害の現在地</a:t>
            </a:r>
          </a:p>
        </p:txBody>
      </p:sp>
      <p:pic>
        <p:nvPicPr>
          <p:cNvPr id="25" name="図 24">
            <a:extLst>
              <a:ext uri="{FF2B5EF4-FFF2-40B4-BE49-F238E27FC236}">
                <a16:creationId xmlns:a16="http://schemas.microsoft.com/office/drawing/2014/main" id="{9034B8A9-E69F-4294-8402-5C1073AF0007}"/>
              </a:ext>
            </a:extLst>
          </p:cNvPr>
          <p:cNvPicPr>
            <a:picLocks noChangeAspect="1"/>
          </p:cNvPicPr>
          <p:nvPr/>
        </p:nvPicPr>
        <p:blipFill rotWithShape="1">
          <a:blip r:embed="rId4">
            <a:extLst>
              <a:ext uri="{28A0092B-C50C-407E-A947-70E740481C1C}">
                <a14:useLocalDpi xmlns:a14="http://schemas.microsoft.com/office/drawing/2010/main" val="0"/>
              </a:ext>
            </a:extLst>
          </a:blip>
          <a:srcRect l="49023" t="1" r="1166" b="37867"/>
          <a:stretch/>
        </p:blipFill>
        <p:spPr>
          <a:xfrm>
            <a:off x="6031654" y="10094565"/>
            <a:ext cx="1348634" cy="400398"/>
          </a:xfrm>
          <a:prstGeom prst="rect">
            <a:avLst/>
          </a:prstGeom>
        </p:spPr>
      </p:pic>
      <p:sp>
        <p:nvSpPr>
          <p:cNvPr id="8" name="正方形/長方形 7">
            <a:extLst>
              <a:ext uri="{FF2B5EF4-FFF2-40B4-BE49-F238E27FC236}">
                <a16:creationId xmlns:a16="http://schemas.microsoft.com/office/drawing/2014/main" id="{1BCC328D-013A-4E6F-A098-4E19B239D79E}"/>
              </a:ext>
            </a:extLst>
          </p:cNvPr>
          <p:cNvSpPr/>
          <p:nvPr/>
        </p:nvSpPr>
        <p:spPr>
          <a:xfrm>
            <a:off x="-18924" y="-56205"/>
            <a:ext cx="7578599" cy="2127584"/>
          </a:xfrm>
          <a:prstGeom prst="rect">
            <a:avLst/>
          </a:prstGeom>
          <a:solidFill>
            <a:srgbClr val="D76213">
              <a:alpha val="4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1C06BF7-DC94-4E1B-B928-9D96C7AA0D54}"/>
              </a:ext>
            </a:extLst>
          </p:cNvPr>
          <p:cNvSpPr txBox="1"/>
          <p:nvPr/>
        </p:nvSpPr>
        <p:spPr>
          <a:xfrm>
            <a:off x="147162" y="608106"/>
            <a:ext cx="7265352" cy="874535"/>
          </a:xfrm>
          <a:prstGeom prst="rect">
            <a:avLst/>
          </a:prstGeom>
          <a:noFill/>
        </p:spPr>
        <p:txBody>
          <a:bodyPr wrap="square" rtlCol="0">
            <a:spAutoFit/>
          </a:bodyPr>
          <a:lstStyle/>
          <a:p>
            <a:pPr algn="ctr">
              <a:lnSpc>
                <a:spcPct val="150000"/>
              </a:lnSpc>
            </a:pPr>
            <a:r>
              <a:rPr lang="ja-JP" altLang="en-US" dirty="0">
                <a:solidFill>
                  <a:schemeClr val="bg1"/>
                </a:solidFill>
                <a:latin typeface="源ノ角ゴシック JP Heavy" panose="020B0A00000000000000" pitchFamily="34" charset="-128"/>
                <a:ea typeface="源ノ角ゴシック JP Heavy" panose="020B0A00000000000000" pitchFamily="34" charset="-128"/>
              </a:rPr>
              <a:t>ファイルサーバー・クラウドストレージの一元的なファイル監視とデータ侵害の検出と阻止を実現する</a:t>
            </a:r>
          </a:p>
        </p:txBody>
      </p:sp>
      <p:grpSp>
        <p:nvGrpSpPr>
          <p:cNvPr id="5" name="グループ化 4">
            <a:extLst>
              <a:ext uri="{FF2B5EF4-FFF2-40B4-BE49-F238E27FC236}">
                <a16:creationId xmlns:a16="http://schemas.microsoft.com/office/drawing/2014/main" id="{00E7AAD2-7588-4CA1-B566-1FB1F348D1EC}"/>
              </a:ext>
            </a:extLst>
          </p:cNvPr>
          <p:cNvGrpSpPr/>
          <p:nvPr/>
        </p:nvGrpSpPr>
        <p:grpSpPr>
          <a:xfrm>
            <a:off x="425975" y="9305596"/>
            <a:ext cx="6688799" cy="919694"/>
            <a:chOff x="7876024" y="8721566"/>
            <a:chExt cx="6688799" cy="919694"/>
          </a:xfrm>
        </p:grpSpPr>
        <p:sp>
          <p:nvSpPr>
            <p:cNvPr id="18" name="テキスト ボックス 17">
              <a:extLst>
                <a:ext uri="{FF2B5EF4-FFF2-40B4-BE49-F238E27FC236}">
                  <a16:creationId xmlns:a16="http://schemas.microsoft.com/office/drawing/2014/main" id="{D03202A8-FF2A-4BAC-96B5-541FCD3DBEF7}"/>
                </a:ext>
              </a:extLst>
            </p:cNvPr>
            <p:cNvSpPr txBox="1"/>
            <p:nvPr/>
          </p:nvSpPr>
          <p:spPr>
            <a:xfrm>
              <a:off x="7876025" y="8721566"/>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クレジットカードまたは銀行口座情報</a:t>
              </a:r>
            </a:p>
          </p:txBody>
        </p:sp>
        <p:sp>
          <p:nvSpPr>
            <p:cNvPr id="19" name="テキスト ボックス 18">
              <a:extLst>
                <a:ext uri="{FF2B5EF4-FFF2-40B4-BE49-F238E27FC236}">
                  <a16:creationId xmlns:a16="http://schemas.microsoft.com/office/drawing/2014/main" id="{FD43B35C-038E-4E8B-84F4-2C1E60095F18}"/>
                </a:ext>
              </a:extLst>
            </p:cNvPr>
            <p:cNvSpPr txBox="1"/>
            <p:nvPr/>
          </p:nvSpPr>
          <p:spPr>
            <a:xfrm>
              <a:off x="11663508" y="8724549"/>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個人の健康情報（</a:t>
              </a:r>
              <a:r>
                <a:rPr lang="en-US" altLang="ja-JP" sz="1100" dirty="0">
                  <a:solidFill>
                    <a:schemeClr val="bg1"/>
                  </a:solidFill>
                  <a:latin typeface="源ノ角ゴシック JP Heavy" panose="020B0A00000000000000" pitchFamily="34" charset="-128"/>
                  <a:ea typeface="源ノ角ゴシック JP Heavy" panose="020B0A00000000000000" pitchFamily="34" charset="-128"/>
                </a:rPr>
                <a:t>PHI</a:t>
              </a: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a:t>
              </a:r>
            </a:p>
          </p:txBody>
        </p:sp>
        <p:sp>
          <p:nvSpPr>
            <p:cNvPr id="20" name="テキスト ボックス 19">
              <a:extLst>
                <a:ext uri="{FF2B5EF4-FFF2-40B4-BE49-F238E27FC236}">
                  <a16:creationId xmlns:a16="http://schemas.microsoft.com/office/drawing/2014/main" id="{17098686-5DA6-4A79-A8CC-8B759F34A90F}"/>
                </a:ext>
              </a:extLst>
            </p:cNvPr>
            <p:cNvSpPr txBox="1"/>
            <p:nvPr/>
          </p:nvSpPr>
          <p:spPr>
            <a:xfrm>
              <a:off x="7876025" y="9052099"/>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個人を特定できる情報（</a:t>
              </a:r>
              <a:r>
                <a:rPr lang="en-US" altLang="ja-JP" sz="1100" dirty="0">
                  <a:solidFill>
                    <a:schemeClr val="bg1"/>
                  </a:solidFill>
                  <a:latin typeface="源ノ角ゴシック JP Heavy" panose="020B0A00000000000000" pitchFamily="34" charset="-128"/>
                  <a:ea typeface="源ノ角ゴシック JP Heavy" panose="020B0A00000000000000" pitchFamily="34" charset="-128"/>
                </a:rPr>
                <a:t>PII</a:t>
              </a: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a:t>
              </a:r>
            </a:p>
          </p:txBody>
        </p:sp>
        <p:sp>
          <p:nvSpPr>
            <p:cNvPr id="21" name="テキスト ボックス 20">
              <a:extLst>
                <a:ext uri="{FF2B5EF4-FFF2-40B4-BE49-F238E27FC236}">
                  <a16:creationId xmlns:a16="http://schemas.microsoft.com/office/drawing/2014/main" id="{ED5CDE6D-1EA7-45E2-8DD8-CC6836C07475}"/>
                </a:ext>
              </a:extLst>
            </p:cNvPr>
            <p:cNvSpPr txBox="1"/>
            <p:nvPr/>
          </p:nvSpPr>
          <p:spPr>
            <a:xfrm>
              <a:off x="11663508" y="9052099"/>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企業機密情報</a:t>
              </a:r>
            </a:p>
          </p:txBody>
        </p:sp>
        <p:sp>
          <p:nvSpPr>
            <p:cNvPr id="22" name="テキスト ボックス 21">
              <a:extLst>
                <a:ext uri="{FF2B5EF4-FFF2-40B4-BE49-F238E27FC236}">
                  <a16:creationId xmlns:a16="http://schemas.microsoft.com/office/drawing/2014/main" id="{50DAA809-95A4-4399-9253-5976209209F6}"/>
                </a:ext>
              </a:extLst>
            </p:cNvPr>
            <p:cNvSpPr txBox="1"/>
            <p:nvPr/>
          </p:nvSpPr>
          <p:spPr>
            <a:xfrm>
              <a:off x="7876024" y="9379650"/>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知的財産</a:t>
              </a:r>
            </a:p>
          </p:txBody>
        </p:sp>
        <p:sp>
          <p:nvSpPr>
            <p:cNvPr id="23" name="テキスト ボックス 22">
              <a:extLst>
                <a:ext uri="{FF2B5EF4-FFF2-40B4-BE49-F238E27FC236}">
                  <a16:creationId xmlns:a16="http://schemas.microsoft.com/office/drawing/2014/main" id="{28A9247F-AE04-485E-A295-FF71D9029867}"/>
                </a:ext>
              </a:extLst>
            </p:cNvPr>
            <p:cNvSpPr txBox="1"/>
            <p:nvPr/>
          </p:nvSpPr>
          <p:spPr>
            <a:xfrm>
              <a:off x="11663508" y="9379650"/>
              <a:ext cx="2901315" cy="261610"/>
            </a:xfrm>
            <a:prstGeom prst="rect">
              <a:avLst/>
            </a:prstGeom>
            <a:solidFill>
              <a:schemeClr val="accent2"/>
            </a:solidFill>
          </p:spPr>
          <p:txBody>
            <a:bodyPr wrap="square">
              <a:spAutoFit/>
            </a:bodyPr>
            <a:lstStyle/>
            <a:p>
              <a:pPr algn="ctr"/>
              <a:r>
                <a:rPr lang="ja-JP" altLang="en-US" sz="1100" dirty="0">
                  <a:solidFill>
                    <a:schemeClr val="bg1"/>
                  </a:solidFill>
                  <a:latin typeface="源ノ角ゴシック JP Heavy" panose="020B0A00000000000000" pitchFamily="34" charset="-128"/>
                  <a:ea typeface="源ノ角ゴシック JP Heavy" panose="020B0A00000000000000" pitchFamily="34" charset="-128"/>
                </a:rPr>
                <a:t>資格情報</a:t>
              </a:r>
            </a:p>
          </p:txBody>
        </p:sp>
      </p:grpSp>
    </p:spTree>
    <p:extLst>
      <p:ext uri="{BB962C8B-B14F-4D97-AF65-F5344CB8AC3E}">
        <p14:creationId xmlns:p14="http://schemas.microsoft.com/office/powerpoint/2010/main" val="129180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テキスト ボックス 202">
            <a:extLst>
              <a:ext uri="{FF2B5EF4-FFF2-40B4-BE49-F238E27FC236}">
                <a16:creationId xmlns:a16="http://schemas.microsoft.com/office/drawing/2014/main" id="{C54E014C-8CF9-4ECB-AE6F-CA663339BAC0}"/>
              </a:ext>
            </a:extLst>
          </p:cNvPr>
          <p:cNvSpPr txBox="1"/>
          <p:nvPr/>
        </p:nvSpPr>
        <p:spPr>
          <a:xfrm>
            <a:off x="194380" y="196850"/>
            <a:ext cx="7185908" cy="890821"/>
          </a:xfrm>
          <a:prstGeom prst="rect">
            <a:avLst/>
          </a:prstGeom>
          <a:noFill/>
        </p:spPr>
        <p:txBody>
          <a:bodyPr wrap="square">
            <a:spAutoFit/>
          </a:bodyPr>
          <a:lstStyle/>
          <a:p>
            <a:pPr algn="l" fontAlgn="base">
              <a:lnSpc>
                <a:spcPct val="150000"/>
              </a:lnSpc>
            </a:pPr>
            <a:r>
              <a:rPr lang="ja-JP" altLang="en-US" sz="1200" dirty="0">
                <a:latin typeface="源ノ角ゴシック JP" panose="020B0500000000000000" pitchFamily="34" charset="-128"/>
                <a:ea typeface="源ノ角ゴシック JP" panose="020B0500000000000000" pitchFamily="34" charset="-128"/>
              </a:rPr>
              <a:t>企業によって違いはありますが、標的となるようなデータはデータベースやオフィスドキュメントだけでなく、データ転送操作の一部として使用されるファイルなどにも点在している可能性があります。ファイルアクセスがデータ侵害のポイントになります。</a:t>
            </a:r>
          </a:p>
        </p:txBody>
      </p:sp>
      <p:sp>
        <p:nvSpPr>
          <p:cNvPr id="204" name="テキスト ボックス 203">
            <a:extLst>
              <a:ext uri="{FF2B5EF4-FFF2-40B4-BE49-F238E27FC236}">
                <a16:creationId xmlns:a16="http://schemas.microsoft.com/office/drawing/2014/main" id="{5D2BB124-2791-40D8-90B0-83A2828347CD}"/>
              </a:ext>
            </a:extLst>
          </p:cNvPr>
          <p:cNvSpPr txBox="1"/>
          <p:nvPr/>
        </p:nvSpPr>
        <p:spPr>
          <a:xfrm>
            <a:off x="163168" y="7710294"/>
            <a:ext cx="4545012" cy="307777"/>
          </a:xfrm>
          <a:prstGeom prst="rect">
            <a:avLst/>
          </a:prstGeom>
          <a:noFill/>
        </p:spPr>
        <p:txBody>
          <a:bodyPr wrap="square">
            <a:spAutoFit/>
          </a:bodyPr>
          <a:lstStyle/>
          <a:p>
            <a:r>
              <a:rPr lang="ja-JP" altLang="en-US" sz="1400" dirty="0">
                <a:latin typeface="源ノ角ゴシック JP Heavy" panose="020B0A00000000000000" pitchFamily="34" charset="-128"/>
                <a:ea typeface="源ノ角ゴシック JP Heavy" panose="020B0A00000000000000" pitchFamily="34" charset="-128"/>
              </a:rPr>
              <a:t>データ侵害の特定に重要なポイントはファイル監視</a:t>
            </a:r>
          </a:p>
        </p:txBody>
      </p:sp>
      <p:pic>
        <p:nvPicPr>
          <p:cNvPr id="32" name="図 31">
            <a:extLst>
              <a:ext uri="{FF2B5EF4-FFF2-40B4-BE49-F238E27FC236}">
                <a16:creationId xmlns:a16="http://schemas.microsoft.com/office/drawing/2014/main" id="{1F7A3EA9-8B6D-483E-BE65-DCBD4591FDD3}"/>
              </a:ext>
            </a:extLst>
          </p:cNvPr>
          <p:cNvPicPr>
            <a:picLocks noChangeAspect="1"/>
          </p:cNvPicPr>
          <p:nvPr/>
        </p:nvPicPr>
        <p:blipFill rotWithShape="1">
          <a:blip r:embed="rId3">
            <a:extLst>
              <a:ext uri="{28A0092B-C50C-407E-A947-70E740481C1C}">
                <a14:useLocalDpi xmlns:a14="http://schemas.microsoft.com/office/drawing/2010/main" val="0"/>
              </a:ext>
            </a:extLst>
          </a:blip>
          <a:srcRect l="49023" t="1" r="1166" b="37867"/>
          <a:stretch/>
        </p:blipFill>
        <p:spPr>
          <a:xfrm>
            <a:off x="6031654" y="10094565"/>
            <a:ext cx="1348634" cy="400398"/>
          </a:xfrm>
          <a:prstGeom prst="rect">
            <a:avLst/>
          </a:prstGeom>
        </p:spPr>
      </p:pic>
      <p:sp>
        <p:nvSpPr>
          <p:cNvPr id="38" name="テキスト ボックス 37">
            <a:extLst>
              <a:ext uri="{FF2B5EF4-FFF2-40B4-BE49-F238E27FC236}">
                <a16:creationId xmlns:a16="http://schemas.microsoft.com/office/drawing/2014/main" id="{5C7C21B9-E2F4-4459-8404-C13B25B96600}"/>
              </a:ext>
            </a:extLst>
          </p:cNvPr>
          <p:cNvSpPr txBox="1"/>
          <p:nvPr/>
        </p:nvSpPr>
        <p:spPr>
          <a:xfrm>
            <a:off x="179387" y="8095748"/>
            <a:ext cx="7185908" cy="1998817"/>
          </a:xfrm>
          <a:prstGeom prst="rect">
            <a:avLst/>
          </a:prstGeom>
          <a:noFill/>
        </p:spPr>
        <p:txBody>
          <a:bodyPr wrap="square">
            <a:spAutoFit/>
          </a:bodyPr>
          <a:lstStyle/>
          <a:p>
            <a:pPr algn="l" fontAlgn="base">
              <a:lnSpc>
                <a:spcPct val="150000"/>
              </a:lnSpc>
            </a:pPr>
            <a:r>
              <a:rPr lang="ja-JP" altLang="en-US" sz="1200" dirty="0">
                <a:latin typeface="源ノ角ゴシック JP" panose="020B0500000000000000" pitchFamily="34" charset="-128"/>
                <a:ea typeface="源ノ角ゴシック JP" panose="020B0500000000000000" pitchFamily="34" charset="-128"/>
              </a:rPr>
              <a:t>データ侵害を特定して保護するためには、エンドポイント検出、ファイアウォール、脆弱性保護、データ損失防止、</a:t>
            </a:r>
            <a:r>
              <a:rPr lang="en-US" altLang="ja-JP" sz="1200" dirty="0">
                <a:latin typeface="源ノ角ゴシック JP" panose="020B0500000000000000" pitchFamily="34" charset="-128"/>
                <a:ea typeface="源ノ角ゴシック JP" panose="020B0500000000000000" pitchFamily="34" charset="-128"/>
              </a:rPr>
              <a:t>SIEM</a:t>
            </a:r>
            <a:r>
              <a:rPr lang="ja-JP" altLang="en-US" sz="1200" dirty="0">
                <a:latin typeface="源ノ角ゴシック JP" panose="020B0500000000000000" pitchFamily="34" charset="-128"/>
                <a:ea typeface="源ノ角ゴシック JP" panose="020B0500000000000000" pitchFamily="34" charset="-128"/>
              </a:rPr>
              <a:t>ソリューションなどといった、大がかりなセキュリティソリューションのパッケージが必要だと思われるかもしれません。 </a:t>
            </a:r>
            <a:endParaRPr lang="en-US" altLang="ja-JP" sz="1200" dirty="0">
              <a:latin typeface="源ノ角ゴシック JP" panose="020B0500000000000000" pitchFamily="34" charset="-128"/>
              <a:ea typeface="源ノ角ゴシック JP" panose="020B0500000000000000" pitchFamily="34" charset="-128"/>
            </a:endParaRPr>
          </a:p>
          <a:p>
            <a:pPr algn="l" fontAlgn="base">
              <a:lnSpc>
                <a:spcPct val="150000"/>
              </a:lnSpc>
            </a:pPr>
            <a:endParaRPr lang="en-US" altLang="ja-JP" sz="1200" dirty="0">
              <a:latin typeface="源ノ角ゴシック JP" panose="020B0500000000000000" pitchFamily="34" charset="-128"/>
              <a:ea typeface="源ノ角ゴシック JP" panose="020B0500000000000000" pitchFamily="34" charset="-128"/>
            </a:endParaRPr>
          </a:p>
          <a:p>
            <a:pPr algn="l" fontAlgn="base">
              <a:lnSpc>
                <a:spcPct val="150000"/>
              </a:lnSpc>
            </a:pPr>
            <a:r>
              <a:rPr lang="ja-JP" altLang="en-US" sz="1200" dirty="0">
                <a:latin typeface="源ノ角ゴシック JP" panose="020B0500000000000000" pitchFamily="34" charset="-128"/>
                <a:ea typeface="源ノ角ゴシック JP" panose="020B0500000000000000" pitchFamily="34" charset="-128"/>
              </a:rPr>
              <a:t>確かに、これらはセキュリティ戦略全体では重要なものです。しかし、結局のところ、ファイルシステム自体が、悪意のあるアクティビティを進行するためのターゲットや、資産として利用されるため、ファイル監視をしっかりと行うことがデータ侵害のセキュリティ戦略の重要なポイントになるのです。</a:t>
            </a:r>
          </a:p>
        </p:txBody>
      </p:sp>
      <p:sp>
        <p:nvSpPr>
          <p:cNvPr id="8" name="テキスト ボックス 7">
            <a:extLst>
              <a:ext uri="{FF2B5EF4-FFF2-40B4-BE49-F238E27FC236}">
                <a16:creationId xmlns:a16="http://schemas.microsoft.com/office/drawing/2014/main" id="{7ED2C0FA-08C8-4A05-A462-65C93BE24E16}"/>
              </a:ext>
            </a:extLst>
          </p:cNvPr>
          <p:cNvSpPr txBox="1"/>
          <p:nvPr/>
        </p:nvSpPr>
        <p:spPr>
          <a:xfrm>
            <a:off x="194380" y="1603889"/>
            <a:ext cx="7200900" cy="2748381"/>
          </a:xfrm>
          <a:prstGeom prst="rect">
            <a:avLst/>
          </a:prstGeom>
          <a:noFill/>
        </p:spPr>
        <p:txBody>
          <a:bodyPr wrap="square">
            <a:spAutoFit/>
          </a:bodyPr>
          <a:lstStyle/>
          <a:p>
            <a:pPr algn="just">
              <a:lnSpc>
                <a:spcPts val="1900"/>
              </a:lnSpc>
            </a:pP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従業員のアカウントの誤用と不適切なアクセス制御により、不正アクセスの検出は、今日のクラウドセキュリティ上の最大の懸念事項の</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1</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つです。中小企業の</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31%</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は、ストレージのためにクラウドに移行して以来、不正アクセスを検出するのが難しいと答えています。</a:t>
            </a:r>
          </a:p>
          <a:p>
            <a:pPr algn="just">
              <a:lnSpc>
                <a:spcPts val="1900"/>
              </a:lnSpc>
            </a:pPr>
            <a:endPar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従来、企業がオンプレミスのファイルサーバーにデータを保存する場合、データは不正使用から「比較的」安全です。ネイティブセキュリティでは、企業内の特定のユーザーか、またはユーザーグループのデータへのアクセスのみが許可されます。オフィスからのみファイルアクセスを許可する場合、社外からの不正アクセスに対して有効性がある境界を作ることができます。</a:t>
            </a:r>
            <a:endPar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endPar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この境界外からのアクセスに仮想プライベート ネットワーク </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(VPN) </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を使用する従業員やパートナーでも、</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部門</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は特定のデバイスへのアクセスのみを制限できるため、データは比較的安全です。</a:t>
            </a:r>
            <a:endParaRPr lang="ja-JP"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02AB70E0-D681-40E0-BDDC-0F4C9F59CAB4}"/>
              </a:ext>
            </a:extLst>
          </p:cNvPr>
          <p:cNvSpPr txBox="1"/>
          <p:nvPr/>
        </p:nvSpPr>
        <p:spPr>
          <a:xfrm>
            <a:off x="164395" y="4810980"/>
            <a:ext cx="7200900" cy="2748381"/>
          </a:xfrm>
          <a:prstGeom prst="rect">
            <a:avLst/>
          </a:prstGeom>
          <a:noFill/>
        </p:spPr>
        <p:txBody>
          <a:bodyPr wrap="square">
            <a:spAutoFit/>
          </a:bodyPr>
          <a:lstStyle/>
          <a:p>
            <a:pPr algn="just">
              <a:lnSpc>
                <a:spcPts val="1900"/>
              </a:lnSpc>
            </a:pP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確かに、</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オンプレミスのファイルサーバーと</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PC</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だけの環境では、誰かが機密情報を盗もうとした場合、発見されるリスクがはるかに高くなりますが、従業員がノート</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PC</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や、スマートフォンやタブレット</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個人端末を含む</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を使用してクラウド内の情報にアクセスできる場合、どこからでもアクセスできるため、辞める前に情報を盗むのは簡単に行うことができてしまいます。</a:t>
            </a:r>
            <a:endPar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endPar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実際、以前行った</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IS Decisions</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の調査によると、元従業員の</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3</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分の</a:t>
            </a:r>
            <a:r>
              <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1</a:t>
            </a:r>
            <a:r>
              <a:rPr lang="ja-JP" altLang="en-US"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rPr>
              <a:t>は退社後も会社のデータにアクセスできることがわかりました。</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さらに</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22%</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が漏えいした従業員のログイン情報により、外部の悪意のある第三者により、システムにアクセスされたことがあるということがわかりました。</a:t>
            </a:r>
            <a:endPar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endPar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侵害の結果は非常に大きな損害となっており、</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15%</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がクラウドネットワークに保存されている機密性の高い企業データに不正にアクセスされたことにより、著しい風評被害を受けたと考えています。</a:t>
            </a:r>
            <a:endPar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89500090-C4A1-47EB-B74B-8288F60B024B}"/>
              </a:ext>
            </a:extLst>
          </p:cNvPr>
          <p:cNvSpPr txBox="1"/>
          <p:nvPr/>
        </p:nvSpPr>
        <p:spPr>
          <a:xfrm>
            <a:off x="163168" y="4428511"/>
            <a:ext cx="5042317" cy="307777"/>
          </a:xfrm>
          <a:prstGeom prst="rect">
            <a:avLst/>
          </a:prstGeom>
          <a:noFill/>
        </p:spPr>
        <p:txBody>
          <a:bodyPr wrap="square">
            <a:spAutoFit/>
          </a:bodyPr>
          <a:lstStyle/>
          <a:p>
            <a:r>
              <a:rPr lang="ja-JP" altLang="en-US" sz="1400" i="0" dirty="0">
                <a:effectLst/>
                <a:latin typeface="源ノ角ゴシック JP Heavy" panose="020B0A00000000000000" pitchFamily="34" charset="-128"/>
                <a:ea typeface="源ノ角ゴシック JP Heavy" panose="020B0A00000000000000" pitchFamily="34" charset="-128"/>
              </a:rPr>
              <a:t>従業員の不正アクセスを止めるのは難しい？</a:t>
            </a:r>
          </a:p>
        </p:txBody>
      </p:sp>
      <p:sp>
        <p:nvSpPr>
          <p:cNvPr id="11" name="テキスト ボックス 10">
            <a:extLst>
              <a:ext uri="{FF2B5EF4-FFF2-40B4-BE49-F238E27FC236}">
                <a16:creationId xmlns:a16="http://schemas.microsoft.com/office/drawing/2014/main" id="{DEAC71EA-B419-4109-82CA-8FA6D7130425}"/>
              </a:ext>
            </a:extLst>
          </p:cNvPr>
          <p:cNvSpPr txBox="1"/>
          <p:nvPr/>
        </p:nvSpPr>
        <p:spPr>
          <a:xfrm>
            <a:off x="179386" y="1176866"/>
            <a:ext cx="5042317" cy="307777"/>
          </a:xfrm>
          <a:prstGeom prst="rect">
            <a:avLst/>
          </a:prstGeom>
          <a:noFill/>
        </p:spPr>
        <p:txBody>
          <a:bodyPr wrap="square">
            <a:spAutoFit/>
          </a:bodyPr>
          <a:lstStyle/>
          <a:p>
            <a:r>
              <a:rPr lang="ja-JP" altLang="en-US" sz="1400" i="0" dirty="0">
                <a:effectLst/>
                <a:latin typeface="源ノ角ゴシック JP Heavy" panose="020B0A00000000000000" pitchFamily="34" charset="-128"/>
                <a:ea typeface="源ノ角ゴシック JP Heavy" panose="020B0A00000000000000" pitchFamily="34" charset="-128"/>
              </a:rPr>
              <a:t>クラウドの不正アクセスの検出はオンプレミスより難しい？</a:t>
            </a:r>
          </a:p>
        </p:txBody>
      </p:sp>
    </p:spTree>
    <p:extLst>
      <p:ext uri="{BB962C8B-B14F-4D97-AF65-F5344CB8AC3E}">
        <p14:creationId xmlns:p14="http://schemas.microsoft.com/office/powerpoint/2010/main" val="914382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9FC4751-A387-4444-8F98-EEBDDFB6F0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116" y="7577033"/>
            <a:ext cx="4271441" cy="2807761"/>
          </a:xfrm>
          <a:prstGeom prst="rect">
            <a:avLst/>
          </a:prstGeom>
        </p:spPr>
      </p:pic>
      <p:pic>
        <p:nvPicPr>
          <p:cNvPr id="71" name="図 70">
            <a:extLst>
              <a:ext uri="{FF2B5EF4-FFF2-40B4-BE49-F238E27FC236}">
                <a16:creationId xmlns:a16="http://schemas.microsoft.com/office/drawing/2014/main" id="{78AF3788-2423-4515-BF56-C901037AD3A0}"/>
              </a:ext>
            </a:extLst>
          </p:cNvPr>
          <p:cNvPicPr>
            <a:picLocks noChangeAspect="1"/>
          </p:cNvPicPr>
          <p:nvPr/>
        </p:nvPicPr>
        <p:blipFill rotWithShape="1">
          <a:blip r:embed="rId4">
            <a:extLst>
              <a:ext uri="{28A0092B-C50C-407E-A947-70E740481C1C}">
                <a14:useLocalDpi xmlns:a14="http://schemas.microsoft.com/office/drawing/2010/main" val="0"/>
              </a:ext>
            </a:extLst>
          </a:blip>
          <a:srcRect l="49023" t="1" r="1166" b="37867"/>
          <a:stretch/>
        </p:blipFill>
        <p:spPr>
          <a:xfrm>
            <a:off x="6031654" y="10094565"/>
            <a:ext cx="1348634" cy="400398"/>
          </a:xfrm>
          <a:prstGeom prst="rect">
            <a:avLst/>
          </a:prstGeom>
        </p:spPr>
      </p:pic>
      <p:sp>
        <p:nvSpPr>
          <p:cNvPr id="7" name="テキスト ボックス 6">
            <a:extLst>
              <a:ext uri="{FF2B5EF4-FFF2-40B4-BE49-F238E27FC236}">
                <a16:creationId xmlns:a16="http://schemas.microsoft.com/office/drawing/2014/main" id="{02C96046-796B-4AC8-9F7D-13DCA7063628}"/>
              </a:ext>
            </a:extLst>
          </p:cNvPr>
          <p:cNvSpPr txBox="1"/>
          <p:nvPr/>
        </p:nvSpPr>
        <p:spPr>
          <a:xfrm>
            <a:off x="179388" y="196850"/>
            <a:ext cx="6919902" cy="307777"/>
          </a:xfrm>
          <a:prstGeom prst="rect">
            <a:avLst/>
          </a:prstGeom>
          <a:noFill/>
        </p:spPr>
        <p:txBody>
          <a:bodyPr wrap="square">
            <a:spAutoFit/>
          </a:bodyPr>
          <a:lstStyle/>
          <a:p>
            <a:pPr algn="just"/>
            <a:r>
              <a:rPr lang="ja-JP" altLang="en-US" sz="1400" kern="1200" dirty="0">
                <a:effectLst/>
                <a:latin typeface="游明朝" panose="02020400000000000000" pitchFamily="18" charset="-128"/>
                <a:ea typeface="源ノ角ゴシック JP Heavy" panose="020B0A00000000000000" pitchFamily="34" charset="-128"/>
                <a:cs typeface="Times New Roman" panose="02020603050405020304" pitchFamily="18" charset="0"/>
              </a:rPr>
              <a:t>ファイル監視を活用してデータ侵害を検知、阻止するにはどうすればよいか？</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06AC6877-92F1-4BFA-B229-293F13B28BC2}"/>
              </a:ext>
            </a:extLst>
          </p:cNvPr>
          <p:cNvSpPr txBox="1"/>
          <p:nvPr/>
        </p:nvSpPr>
        <p:spPr>
          <a:xfrm>
            <a:off x="179388" y="549312"/>
            <a:ext cx="7200900" cy="2552815"/>
          </a:xfrm>
          <a:prstGeom prst="rect">
            <a:avLst/>
          </a:prstGeom>
          <a:noFill/>
        </p:spPr>
        <p:txBody>
          <a:bodyPr wrap="square">
            <a:spAutoFit/>
          </a:bodyPr>
          <a:lstStyle/>
          <a:p>
            <a:pPr algn="l" fontAlgn="base">
              <a:lnSpc>
                <a:spcPct val="150000"/>
              </a:lnSpc>
            </a:pPr>
            <a:r>
              <a:rPr lang="ja-JP" altLang="en-US" sz="1200" dirty="0">
                <a:latin typeface="源ノ角ゴシック JP" panose="020B0500000000000000" pitchFamily="34" charset="-128"/>
                <a:ea typeface="源ノ角ゴシック JP" panose="020B0500000000000000" pitchFamily="34" charset="-128"/>
              </a:rPr>
              <a:t>基本的にファイル監視自体は、ファイルシステムに対して実行された、すべてのアクションログの記録にすぎません。コピー、移動、読み取り、削除、名前、権限、所有権の変更などは、すべてログに記録され、分析、レポートが可能です。このような複数のファイルアクティビティを単一のアクションとして表示するためには、サードパーティのソリューションを使用する必要があります。</a:t>
            </a:r>
            <a:endParaRPr lang="en-US" altLang="ja-JP" sz="1200" dirty="0">
              <a:latin typeface="源ノ角ゴシック JP" panose="020B0500000000000000" pitchFamily="34" charset="-128"/>
              <a:ea typeface="源ノ角ゴシック JP" panose="020B0500000000000000" pitchFamily="34" charset="-128"/>
            </a:endParaRPr>
          </a:p>
          <a:p>
            <a:pPr algn="l" fontAlgn="base">
              <a:lnSpc>
                <a:spcPct val="150000"/>
              </a:lnSpc>
            </a:pPr>
            <a:endParaRPr lang="en-US" altLang="ja-JP" sz="1200" dirty="0">
              <a:latin typeface="源ノ角ゴシック JP" panose="020B0500000000000000" pitchFamily="34" charset="-128"/>
              <a:ea typeface="源ノ角ゴシック JP" panose="020B0500000000000000" pitchFamily="34" charset="-128"/>
            </a:endParaRPr>
          </a:p>
          <a:p>
            <a:pPr algn="l" fontAlgn="base">
              <a:lnSpc>
                <a:spcPct val="150000"/>
              </a:lnSpc>
            </a:pPr>
            <a:r>
              <a:rPr lang="ja-JP" altLang="en-US" sz="1200" dirty="0">
                <a:latin typeface="源ノ角ゴシック JP" panose="020B0500000000000000" pitchFamily="34" charset="-128"/>
                <a:ea typeface="源ノ角ゴシック JP" panose="020B0500000000000000" pitchFamily="34" charset="-128"/>
              </a:rPr>
              <a:t>また、オンプレミスとクラウドのハイブリッド ストレージ環境で運用している場合、特にセキュリティ面で苦労しています。双方に対応できる一元化したセキュリティが確保できていないことが要因となっており、オンプレミス、クラウド、両方のストレージ環境のセキュリティを一元化できるツールが必要です。</a:t>
            </a:r>
            <a:endParaRPr lang="en-US" altLang="ja-JP" sz="1200" dirty="0">
              <a:latin typeface="源ノ角ゴシック JP" panose="020B0500000000000000" pitchFamily="34" charset="-128"/>
              <a:ea typeface="源ノ角ゴシック JP" panose="020B0500000000000000" pitchFamily="34" charset="-128"/>
            </a:endParaRPr>
          </a:p>
        </p:txBody>
      </p:sp>
      <p:sp>
        <p:nvSpPr>
          <p:cNvPr id="9" name="テキスト ボックス 8">
            <a:extLst>
              <a:ext uri="{FF2B5EF4-FFF2-40B4-BE49-F238E27FC236}">
                <a16:creationId xmlns:a16="http://schemas.microsoft.com/office/drawing/2014/main" id="{3975DE44-6D77-4981-974C-088CA1C195D3}"/>
              </a:ext>
            </a:extLst>
          </p:cNvPr>
          <p:cNvSpPr txBox="1"/>
          <p:nvPr/>
        </p:nvSpPr>
        <p:spPr>
          <a:xfrm>
            <a:off x="210244" y="3513611"/>
            <a:ext cx="7200900" cy="3966663"/>
          </a:xfrm>
          <a:prstGeom prst="rect">
            <a:avLst/>
          </a:prstGeom>
          <a:noFill/>
        </p:spPr>
        <p:txBody>
          <a:bodyPr wrap="square">
            <a:spAutoFit/>
          </a:bodyPr>
          <a:lstStyle/>
          <a:p>
            <a:pPr algn="just">
              <a:lnSpc>
                <a:spcPts val="1900"/>
              </a:lnSpc>
            </a:pP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FileAudit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は、ファイルやフォルダへのすべてのアクセスを事前に追跡、監査、レポートし、その発生した時点で、疑わしいファイルアクティビティを 担当者に警告します。従来、</a:t>
            </a: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FileAudit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は</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Windows Active Directory</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ベースのサーバー上のファイルとフォルダを監視しましたが、現在、</a:t>
            </a: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FileAudit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の監視機能は</a:t>
            </a: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GoogleDrive</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box</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OneDrive</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Dropbox</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まで拡張しています。</a:t>
            </a:r>
          </a:p>
          <a:p>
            <a:pPr algn="just">
              <a:lnSpc>
                <a:spcPts val="1900"/>
              </a:lnSpc>
            </a:pPr>
            <a:endPar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オンプレミスとクラウドストレージのハイブリッド環境のストレージを管理する場合、</a:t>
            </a: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FileAudit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を活用することで、一元化された管理画面から、すべてのストレージ、サーバー上のデータのセキュリティを確認することができます。</a:t>
            </a:r>
          </a:p>
          <a:p>
            <a:pPr algn="just">
              <a:lnSpc>
                <a:spcPts val="1900"/>
              </a:lnSpc>
            </a:pPr>
            <a:endPar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en-US" altLang="ja-JP" sz="1200" kern="100" dirty="0" err="1">
                <a:latin typeface="源ノ角ゴシック JP" panose="020B0500000000000000" pitchFamily="34" charset="-128"/>
                <a:ea typeface="源ノ角ゴシック JP" panose="020B0500000000000000" pitchFamily="34" charset="-128"/>
                <a:cs typeface="Times New Roman" panose="02020603050405020304" pitchFamily="18" charset="0"/>
              </a:rPr>
              <a:t>FileAudit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を使用すると、委任を通じてファイルアクセスの監視を簡単にすることもでき、生産性とセキュリティの両方に役立ちます。</a:t>
            </a:r>
            <a:r>
              <a:rPr lang="en-US" altLang="ja-JP"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IT</a:t>
            </a: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担当者が、ユーザーがどのアクセスを必要としているか、またファイルの使用が適切か、といった詳細を確認するために毎回連絡を行うことは難しいです。</a:t>
            </a:r>
          </a:p>
          <a:p>
            <a:pPr algn="just">
              <a:lnSpc>
                <a:spcPts val="1900"/>
              </a:lnSpc>
            </a:pPr>
            <a:endPar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endParaRPr>
          </a:p>
          <a:p>
            <a:pPr algn="just">
              <a:lnSpc>
                <a:spcPts val="1900"/>
              </a:lnSpc>
            </a:pPr>
            <a:r>
              <a:rPr lang="ja-JP" altLang="en-US" sz="1200" kern="100" dirty="0">
                <a:latin typeface="源ノ角ゴシック JP" panose="020B0500000000000000" pitchFamily="34" charset="-128"/>
                <a:ea typeface="源ノ角ゴシック JP" panose="020B0500000000000000" pitchFamily="34" charset="-128"/>
                <a:cs typeface="Times New Roman" panose="02020603050405020304" pitchFamily="18" charset="0"/>
              </a:rPr>
              <a:t>企業に積極的に関与している人々にファイルアクセスを管理する権限を委任することにより、管理者は「通常の」アクセスであれば、どのように見えるかという判断が可能となり、異常を迅速に発見することを容易にして負担を軽減します。</a:t>
            </a:r>
            <a:endParaRPr lang="en-US" altLang="ja-JP" sz="1200" kern="100" dirty="0">
              <a:effectLst/>
              <a:latin typeface="源ノ角ゴシック JP" panose="020B0500000000000000" pitchFamily="34" charset="-128"/>
              <a:ea typeface="源ノ角ゴシック JP" panose="020B0500000000000000" pitchFamily="34"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12AE9B5D-B8B7-405C-817B-0B58BA94941C}"/>
              </a:ext>
            </a:extLst>
          </p:cNvPr>
          <p:cNvSpPr txBox="1"/>
          <p:nvPr/>
        </p:nvSpPr>
        <p:spPr>
          <a:xfrm>
            <a:off x="210243" y="3109075"/>
            <a:ext cx="6485573" cy="307777"/>
          </a:xfrm>
          <a:prstGeom prst="rect">
            <a:avLst/>
          </a:prstGeom>
          <a:noFill/>
        </p:spPr>
        <p:txBody>
          <a:bodyPr wrap="square">
            <a:spAutoFit/>
          </a:bodyPr>
          <a:lstStyle/>
          <a:p>
            <a:r>
              <a:rPr lang="en-US" altLang="ja-JP" sz="1400" i="0" dirty="0" err="1">
                <a:effectLst/>
                <a:latin typeface="源ノ角ゴシック JP Heavy" panose="020B0A00000000000000" pitchFamily="34" charset="-128"/>
                <a:ea typeface="源ノ角ゴシック JP Heavy" panose="020B0A00000000000000" pitchFamily="34" charset="-128"/>
              </a:rPr>
              <a:t>FileAudit</a:t>
            </a:r>
            <a:r>
              <a:rPr lang="en-US" altLang="ja-JP" sz="1400" i="0" dirty="0">
                <a:effectLst/>
                <a:latin typeface="源ノ角ゴシック JP Heavy" panose="020B0A00000000000000" pitchFamily="34" charset="-128"/>
                <a:ea typeface="源ノ角ゴシック JP Heavy" panose="020B0A00000000000000" pitchFamily="34" charset="-128"/>
              </a:rPr>
              <a:t> </a:t>
            </a:r>
            <a:r>
              <a:rPr lang="ja-JP" altLang="en-US" sz="1400" i="0" dirty="0">
                <a:effectLst/>
                <a:latin typeface="源ノ角ゴシック JP Heavy" panose="020B0A00000000000000" pitchFamily="34" charset="-128"/>
                <a:ea typeface="源ノ角ゴシック JP Heavy" panose="020B0A00000000000000" pitchFamily="34" charset="-128"/>
              </a:rPr>
              <a:t>がハイブリッド環境のセキュリティを支援</a:t>
            </a:r>
          </a:p>
        </p:txBody>
      </p:sp>
      <p:pic>
        <p:nvPicPr>
          <p:cNvPr id="3" name="図 2">
            <a:extLst>
              <a:ext uri="{FF2B5EF4-FFF2-40B4-BE49-F238E27FC236}">
                <a16:creationId xmlns:a16="http://schemas.microsoft.com/office/drawing/2014/main" id="{9BEE7561-ABB7-44FB-8688-8891DBDE3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74267" y="7713264"/>
            <a:ext cx="2695992" cy="2656920"/>
          </a:xfrm>
          <a:prstGeom prst="rect">
            <a:avLst/>
          </a:prstGeom>
        </p:spPr>
      </p:pic>
    </p:spTree>
    <p:extLst>
      <p:ext uri="{BB962C8B-B14F-4D97-AF65-F5344CB8AC3E}">
        <p14:creationId xmlns:p14="http://schemas.microsoft.com/office/powerpoint/2010/main" val="93291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9B08094C-4A96-49A8-AD29-C79B2ACE2229}"/>
              </a:ext>
            </a:extLst>
          </p:cNvPr>
          <p:cNvSpPr/>
          <p:nvPr/>
        </p:nvSpPr>
        <p:spPr>
          <a:xfrm>
            <a:off x="-7622" y="7734797"/>
            <a:ext cx="7565842" cy="2972155"/>
          </a:xfrm>
          <a:prstGeom prst="rect">
            <a:avLst/>
          </a:prstGeom>
          <a:solidFill>
            <a:srgbClr val="55D3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bg1"/>
              </a:solidFill>
              <a:latin typeface="源ノ角ゴシック JP Heavy" panose="020B0A00000000000000" pitchFamily="34" charset="-128"/>
              <a:ea typeface="源ノ角ゴシック JP Heavy" panose="020B0A00000000000000" pitchFamily="34" charset="-128"/>
            </a:endParaRPr>
          </a:p>
        </p:txBody>
      </p:sp>
      <p:sp>
        <p:nvSpPr>
          <p:cNvPr id="8" name="正方形/長方形 7">
            <a:extLst>
              <a:ext uri="{FF2B5EF4-FFF2-40B4-BE49-F238E27FC236}">
                <a16:creationId xmlns:a16="http://schemas.microsoft.com/office/drawing/2014/main" id="{692B30E3-7E70-4E01-8687-E010B7C5D25A}"/>
              </a:ext>
            </a:extLst>
          </p:cNvPr>
          <p:cNvSpPr/>
          <p:nvPr/>
        </p:nvSpPr>
        <p:spPr>
          <a:xfrm>
            <a:off x="-7622" y="-3461"/>
            <a:ext cx="7818122" cy="2858326"/>
          </a:xfrm>
          <a:prstGeom prst="rect">
            <a:avLst/>
          </a:prstGeom>
          <a:gradFill flip="none" rotWithShape="1">
            <a:gsLst>
              <a:gs pos="1000">
                <a:srgbClr val="55D3B1"/>
              </a:gs>
              <a:gs pos="100000">
                <a:srgbClr val="AFEDA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73AB594C-3CB5-46A0-B7C4-82F9CE0CDFA6}"/>
              </a:ext>
            </a:extLst>
          </p:cNvPr>
          <p:cNvSpPr txBox="1"/>
          <p:nvPr/>
        </p:nvSpPr>
        <p:spPr>
          <a:xfrm>
            <a:off x="179388" y="2996529"/>
            <a:ext cx="3092423" cy="307777"/>
          </a:xfrm>
          <a:prstGeom prst="rect">
            <a:avLst/>
          </a:prstGeom>
          <a:noFill/>
        </p:spPr>
        <p:txBody>
          <a:bodyPr wrap="square" rtlCol="0">
            <a:spAutoFit/>
          </a:bodyPr>
          <a:lstStyle/>
          <a:p>
            <a:r>
              <a:rPr kumimoji="1" lang="en-US" altLang="ja-JP" sz="1400" dirty="0" err="1">
                <a:latin typeface="源ノ角ゴシック JP Heavy" panose="020B0A00000000000000" pitchFamily="34" charset="-128"/>
                <a:ea typeface="源ノ角ゴシック JP Heavy" panose="020B0A00000000000000" pitchFamily="34" charset="-128"/>
              </a:rPr>
              <a:t>FileAudit</a:t>
            </a:r>
            <a:r>
              <a:rPr kumimoji="1" lang="ja-JP" altLang="en-US" sz="1400" dirty="0">
                <a:latin typeface="源ノ角ゴシック JP Heavy" panose="020B0A00000000000000" pitchFamily="34" charset="-128"/>
                <a:ea typeface="源ノ角ゴシック JP Heavy" panose="020B0A00000000000000" pitchFamily="34" charset="-128"/>
              </a:rPr>
              <a:t>の主な機能とメリット</a:t>
            </a:r>
            <a:endParaRPr kumimoji="1" lang="en-US" altLang="ja-JP" sz="1400" dirty="0">
              <a:latin typeface="源ノ角ゴシック JP Heavy" panose="020B0A00000000000000" pitchFamily="34" charset="-128"/>
              <a:ea typeface="源ノ角ゴシック JP Heavy" panose="020B0A00000000000000" pitchFamily="34" charset="-128"/>
            </a:endParaRPr>
          </a:p>
        </p:txBody>
      </p:sp>
      <p:sp>
        <p:nvSpPr>
          <p:cNvPr id="131" name="テキスト ボックス 130">
            <a:extLst>
              <a:ext uri="{FF2B5EF4-FFF2-40B4-BE49-F238E27FC236}">
                <a16:creationId xmlns:a16="http://schemas.microsoft.com/office/drawing/2014/main" id="{10F1C262-40D3-4430-BBCD-3081A16AC6CA}"/>
              </a:ext>
            </a:extLst>
          </p:cNvPr>
          <p:cNvSpPr txBox="1"/>
          <p:nvPr/>
        </p:nvSpPr>
        <p:spPr>
          <a:xfrm>
            <a:off x="171539" y="1183575"/>
            <a:ext cx="4890910" cy="1167820"/>
          </a:xfrm>
          <a:prstGeom prst="rect">
            <a:avLst/>
          </a:prstGeom>
          <a:noFill/>
        </p:spPr>
        <p:txBody>
          <a:bodyPr wrap="square" rtlCol="0">
            <a:spAutoFit/>
          </a:bodyPr>
          <a:lstStyle/>
          <a:p>
            <a:pPr>
              <a:lnSpc>
                <a:spcPct val="150000"/>
              </a:lnSpc>
            </a:pPr>
            <a:r>
              <a:rPr lang="en-US" altLang="ja-JP" sz="1200" b="0" i="0" dirty="0" err="1">
                <a:solidFill>
                  <a:schemeClr val="bg1"/>
                </a:solidFill>
                <a:effectLst/>
                <a:latin typeface="源ノ角ゴシック JP" panose="020B0500000000000000" pitchFamily="34" charset="-128"/>
                <a:ea typeface="源ノ角ゴシック JP" panose="020B0500000000000000" pitchFamily="34" charset="-128"/>
              </a:rPr>
              <a:t>FileAudit</a:t>
            </a:r>
            <a:r>
              <a:rPr lang="ja-JP" altLang="en-US" sz="1200" b="0" i="0" dirty="0">
                <a:solidFill>
                  <a:schemeClr val="bg1"/>
                </a:solidFill>
                <a:effectLst/>
                <a:latin typeface="源ノ角ゴシック JP" panose="020B0500000000000000" pitchFamily="34" charset="-128"/>
                <a:ea typeface="源ノ角ゴシック JP" panose="020B0500000000000000" pitchFamily="34" charset="-128"/>
              </a:rPr>
              <a:t>はクラウドストレージのログにも対応したファイルサーバーログ管理ツールです。ファイル サーバー監査をより速く、よりスマートに、より効率的に行います。すべてのアクセスを追跡、監査し、レポーティングや不正アクセス検知を実現。</a:t>
            </a:r>
            <a:endParaRPr lang="ja-JP" altLang="en-US" sz="1200" dirty="0">
              <a:solidFill>
                <a:schemeClr val="bg1"/>
              </a:solidFill>
              <a:effectLst/>
              <a:latin typeface="源ノ角ゴシック JP" panose="020B0500000000000000" pitchFamily="34" charset="-128"/>
              <a:ea typeface="源ノ角ゴシック JP" panose="020B0500000000000000" pitchFamily="34" charset="-128"/>
            </a:endParaRPr>
          </a:p>
        </p:txBody>
      </p:sp>
      <p:pic>
        <p:nvPicPr>
          <p:cNvPr id="4" name="図 3">
            <a:extLst>
              <a:ext uri="{FF2B5EF4-FFF2-40B4-BE49-F238E27FC236}">
                <a16:creationId xmlns:a16="http://schemas.microsoft.com/office/drawing/2014/main" id="{0C184EB6-C2E3-4486-88DD-B57C563971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1476" y="398921"/>
            <a:ext cx="3632677" cy="2231167"/>
          </a:xfrm>
          <a:prstGeom prst="rect">
            <a:avLst/>
          </a:prstGeom>
          <a:effectLst>
            <a:outerShdw blurRad="292100" dist="38100" dir="5400000" sx="106000" sy="106000" algn="t" rotWithShape="0">
              <a:prstClr val="black">
                <a:alpha val="19000"/>
              </a:prstClr>
            </a:outerShdw>
          </a:effectLst>
        </p:spPr>
      </p:pic>
      <p:sp>
        <p:nvSpPr>
          <p:cNvPr id="2" name="テキスト ボックス 1">
            <a:extLst>
              <a:ext uri="{FF2B5EF4-FFF2-40B4-BE49-F238E27FC236}">
                <a16:creationId xmlns:a16="http://schemas.microsoft.com/office/drawing/2014/main" id="{09955617-21C4-41DB-9637-A96B57F67214}"/>
              </a:ext>
            </a:extLst>
          </p:cNvPr>
          <p:cNvSpPr txBox="1"/>
          <p:nvPr/>
        </p:nvSpPr>
        <p:spPr>
          <a:xfrm>
            <a:off x="171539" y="8629636"/>
            <a:ext cx="4023858" cy="600164"/>
          </a:xfrm>
          <a:prstGeom prst="rect">
            <a:avLst/>
          </a:prstGeom>
          <a:noFill/>
        </p:spPr>
        <p:txBody>
          <a:bodyPr wrap="none" rtlCol="0">
            <a:spAutoFit/>
          </a:bodyPr>
          <a:lstStyle/>
          <a:p>
            <a:r>
              <a:rPr kumimoji="1" lang="ja-JP" altLang="en-US" sz="1100" dirty="0">
                <a:solidFill>
                  <a:schemeClr val="bg1"/>
                </a:solidFill>
                <a:latin typeface="源ノ角ゴシック JP" panose="020B0500000000000000" pitchFamily="34" charset="-128"/>
                <a:ea typeface="源ノ角ゴシック JP" panose="020B0500000000000000" pitchFamily="34" charset="-128"/>
              </a:rPr>
              <a:t>■製品情報サイト　：</a:t>
            </a:r>
            <a:r>
              <a:rPr kumimoji="1" lang="en-US" altLang="ja-JP" sz="1100" dirty="0">
                <a:solidFill>
                  <a:schemeClr val="bg1"/>
                </a:solidFill>
                <a:latin typeface="源ノ角ゴシック JP" panose="020B0500000000000000" pitchFamily="34" charset="-128"/>
                <a:ea typeface="源ノ角ゴシック JP" panose="020B0500000000000000" pitchFamily="34" charset="-128"/>
                <a:hlinkClick r:id="rId4">
                  <a:extLst>
                    <a:ext uri="{A12FA001-AC4F-418D-AE19-62706E023703}">
                      <ahyp:hlinkClr xmlns:ahyp="http://schemas.microsoft.com/office/drawing/2018/hyperlinkcolor" val="tx"/>
                    </a:ext>
                  </a:extLst>
                </a:hlinkClick>
              </a:rPr>
              <a:t>https://www.isdecisions.jp/fileaudit/</a:t>
            </a:r>
            <a:endParaRPr kumimoji="1" lang="en-US" altLang="ja-JP" sz="1100" dirty="0">
              <a:solidFill>
                <a:schemeClr val="bg1"/>
              </a:solidFill>
              <a:latin typeface="源ノ角ゴシック JP" panose="020B0500000000000000" pitchFamily="34" charset="-128"/>
              <a:ea typeface="源ノ角ゴシック JP" panose="020B0500000000000000" pitchFamily="34" charset="-128"/>
            </a:endParaRPr>
          </a:p>
          <a:p>
            <a:r>
              <a:rPr kumimoji="1" lang="ja-JP" altLang="en-US" sz="1100" dirty="0">
                <a:solidFill>
                  <a:schemeClr val="bg1"/>
                </a:solidFill>
                <a:latin typeface="源ノ角ゴシック JP" panose="020B0500000000000000" pitchFamily="34" charset="-128"/>
                <a:ea typeface="源ノ角ゴシック JP" panose="020B0500000000000000" pitchFamily="34" charset="-128"/>
              </a:rPr>
              <a:t>■体験版お申込み　：</a:t>
            </a:r>
            <a:r>
              <a:rPr kumimoji="1" lang="en-US" altLang="ja-JP" sz="1100" dirty="0">
                <a:solidFill>
                  <a:schemeClr val="bg1"/>
                </a:solidFill>
                <a:latin typeface="源ノ角ゴシック JP" panose="020B0500000000000000" pitchFamily="34" charset="-128"/>
                <a:ea typeface="源ノ角ゴシック JP" panose="020B0500000000000000" pitchFamily="34" charset="-128"/>
                <a:hlinkClick r:id="rId5">
                  <a:extLst>
                    <a:ext uri="{A12FA001-AC4F-418D-AE19-62706E023703}">
                      <ahyp:hlinkClr xmlns:ahyp="http://schemas.microsoft.com/office/drawing/2018/hyperlinkcolor" val="tx"/>
                    </a:ext>
                  </a:extLst>
                </a:hlinkClick>
              </a:rPr>
              <a:t>https://www.isdecisions.jp/trial</a:t>
            </a:r>
            <a:endParaRPr kumimoji="1" lang="en-US" altLang="ja-JP" sz="1100" dirty="0">
              <a:solidFill>
                <a:schemeClr val="bg1"/>
              </a:solidFill>
              <a:latin typeface="源ノ角ゴシック JP" panose="020B0500000000000000" pitchFamily="34" charset="-128"/>
              <a:ea typeface="源ノ角ゴシック JP" panose="020B0500000000000000" pitchFamily="34" charset="-128"/>
            </a:endParaRPr>
          </a:p>
          <a:p>
            <a:r>
              <a:rPr kumimoji="1" lang="ja-JP" altLang="en-US" sz="1100" dirty="0">
                <a:solidFill>
                  <a:schemeClr val="bg1"/>
                </a:solidFill>
                <a:latin typeface="源ノ角ゴシック JP" panose="020B0500000000000000" pitchFamily="34" charset="-128"/>
                <a:ea typeface="源ノ角ゴシック JP" panose="020B0500000000000000" pitchFamily="34" charset="-128"/>
              </a:rPr>
              <a:t>■製品お問い合わせ：</a:t>
            </a:r>
            <a:r>
              <a:rPr kumimoji="1" lang="en-US" altLang="ja-JP" sz="1100" dirty="0">
                <a:solidFill>
                  <a:schemeClr val="bg1"/>
                </a:solidFill>
                <a:latin typeface="源ノ角ゴシック JP" panose="020B0500000000000000" pitchFamily="34" charset="-128"/>
                <a:ea typeface="源ノ角ゴシック JP" panose="020B0500000000000000" pitchFamily="34" charset="-128"/>
                <a:hlinkClick r:id="rId6">
                  <a:extLst>
                    <a:ext uri="{A12FA001-AC4F-418D-AE19-62706E023703}">
                      <ahyp:hlinkClr xmlns:ahyp="http://schemas.microsoft.com/office/drawing/2018/hyperlinkcolor" val="tx"/>
                    </a:ext>
                  </a:extLst>
                </a:hlinkClick>
              </a:rPr>
              <a:t>https://www.isdecisions.jp/contact</a:t>
            </a:r>
            <a:endParaRPr kumimoji="1" lang="en-US" altLang="ja-JP" sz="1100" dirty="0">
              <a:solidFill>
                <a:schemeClr val="bg1"/>
              </a:solidFill>
              <a:latin typeface="源ノ角ゴシック JP" panose="020B0500000000000000" pitchFamily="34" charset="-128"/>
              <a:ea typeface="源ノ角ゴシック JP" panose="020B0500000000000000" pitchFamily="34" charset="-128"/>
            </a:endParaRPr>
          </a:p>
        </p:txBody>
      </p:sp>
      <p:sp>
        <p:nvSpPr>
          <p:cNvPr id="61" name="テキスト ボックス 60">
            <a:extLst>
              <a:ext uri="{FF2B5EF4-FFF2-40B4-BE49-F238E27FC236}">
                <a16:creationId xmlns:a16="http://schemas.microsoft.com/office/drawing/2014/main" id="{4D4EFB44-CE0B-4F84-9F88-966912FAB3C4}"/>
              </a:ext>
            </a:extLst>
          </p:cNvPr>
          <p:cNvSpPr txBox="1"/>
          <p:nvPr/>
        </p:nvSpPr>
        <p:spPr>
          <a:xfrm>
            <a:off x="171539" y="7796722"/>
            <a:ext cx="7183443" cy="840486"/>
          </a:xfrm>
          <a:prstGeom prst="rect">
            <a:avLst/>
          </a:prstGeom>
          <a:noFill/>
        </p:spPr>
        <p:txBody>
          <a:bodyPr wrap="square">
            <a:spAutoFit/>
          </a:bodyPr>
          <a:lstStyle/>
          <a:p>
            <a:pPr algn="l" fontAlgn="base">
              <a:lnSpc>
                <a:spcPts val="2000"/>
              </a:lnSpc>
            </a:pPr>
            <a:r>
              <a:rPr lang="ja-JP" altLang="en-US" sz="1400" b="0" i="0" dirty="0">
                <a:solidFill>
                  <a:schemeClr val="bg1"/>
                </a:solidFill>
                <a:effectLst/>
                <a:latin typeface="源ノ角ゴシック JP Heavy" panose="020B0A00000000000000" pitchFamily="34" charset="-128"/>
                <a:ea typeface="源ノ角ゴシック JP Heavy" panose="020B0A00000000000000" pitchFamily="34" charset="-128"/>
              </a:rPr>
              <a:t>フル機能を無料で</a:t>
            </a:r>
            <a:r>
              <a:rPr lang="en-US" altLang="ja-JP" sz="1400" dirty="0">
                <a:solidFill>
                  <a:schemeClr val="bg1"/>
                </a:solidFill>
                <a:latin typeface="源ノ角ゴシック JP Heavy" panose="020B0A00000000000000" pitchFamily="34" charset="-128"/>
                <a:ea typeface="源ノ角ゴシック JP Heavy" panose="020B0A00000000000000" pitchFamily="34" charset="-128"/>
              </a:rPr>
              <a:t>2</a:t>
            </a:r>
            <a:r>
              <a:rPr lang="en-US" altLang="ja-JP" sz="1400" b="0" i="0" dirty="0">
                <a:solidFill>
                  <a:schemeClr val="bg1"/>
                </a:solidFill>
                <a:effectLst/>
                <a:latin typeface="源ノ角ゴシック JP Heavy" panose="020B0A00000000000000" pitchFamily="34" charset="-128"/>
                <a:ea typeface="源ノ角ゴシック JP Heavy" panose="020B0A00000000000000" pitchFamily="34" charset="-128"/>
              </a:rPr>
              <a:t>0</a:t>
            </a:r>
            <a:r>
              <a:rPr lang="ja-JP" altLang="en-US" sz="1400" b="0" i="0" dirty="0">
                <a:solidFill>
                  <a:schemeClr val="bg1"/>
                </a:solidFill>
                <a:effectLst/>
                <a:latin typeface="源ノ角ゴシック JP Heavy" panose="020B0A00000000000000" pitchFamily="34" charset="-128"/>
                <a:ea typeface="源ノ角ゴシック JP Heavy" panose="020B0A00000000000000" pitchFamily="34" charset="-128"/>
              </a:rPr>
              <a:t>日間お試しいただける体験版もご用意しております。</a:t>
            </a:r>
            <a:endParaRPr lang="en-US" altLang="ja-JP" sz="1400" b="0" i="0" dirty="0">
              <a:solidFill>
                <a:schemeClr val="bg1"/>
              </a:solidFill>
              <a:effectLst/>
              <a:latin typeface="源ノ角ゴシック JP Heavy" panose="020B0A00000000000000" pitchFamily="34" charset="-128"/>
              <a:ea typeface="源ノ角ゴシック JP Heavy" panose="020B0A00000000000000" pitchFamily="34" charset="-128"/>
            </a:endParaRPr>
          </a:p>
          <a:p>
            <a:pPr algn="l" fontAlgn="base">
              <a:lnSpc>
                <a:spcPts val="2000"/>
              </a:lnSpc>
            </a:pPr>
            <a:r>
              <a:rPr lang="ja-JP" altLang="en-US" sz="1400" b="0" i="0" dirty="0">
                <a:solidFill>
                  <a:schemeClr val="bg1"/>
                </a:solidFill>
                <a:effectLst/>
                <a:latin typeface="源ノ角ゴシック JP Heavy" panose="020B0A00000000000000" pitchFamily="34" charset="-128"/>
                <a:ea typeface="源ノ角ゴシック JP Heavy" panose="020B0A00000000000000" pitchFamily="34" charset="-128"/>
              </a:rPr>
              <a:t>下記</a:t>
            </a:r>
            <a:r>
              <a:rPr lang="ja-JP" altLang="en-US" sz="1400" dirty="0">
                <a:solidFill>
                  <a:schemeClr val="bg1"/>
                </a:solidFill>
                <a:latin typeface="源ノ角ゴシック JP Heavy" panose="020B0A00000000000000" pitchFamily="34" charset="-128"/>
                <a:ea typeface="源ノ角ゴシック JP Heavy" panose="020B0A00000000000000" pitchFamily="34" charset="-128"/>
              </a:rPr>
              <a:t>サイト、または</a:t>
            </a:r>
            <a:r>
              <a:rPr lang="en-US" altLang="ja-JP" sz="1400" dirty="0">
                <a:solidFill>
                  <a:schemeClr val="bg1"/>
                </a:solidFill>
                <a:latin typeface="源ノ角ゴシック JP Heavy" panose="020B0A00000000000000" pitchFamily="34" charset="-128"/>
                <a:ea typeface="源ノ角ゴシック JP Heavy" panose="020B0A00000000000000" pitchFamily="34" charset="-128"/>
              </a:rPr>
              <a:t>fileaudit@oceanbridge.jp</a:t>
            </a:r>
            <a:r>
              <a:rPr lang="ja-JP" altLang="en-US" sz="1400" dirty="0">
                <a:solidFill>
                  <a:schemeClr val="bg1"/>
                </a:solidFill>
                <a:latin typeface="源ノ角ゴシック JP Heavy" panose="020B0A00000000000000" pitchFamily="34" charset="-128"/>
                <a:ea typeface="源ノ角ゴシック JP Heavy" panose="020B0A00000000000000" pitchFamily="34" charset="-128"/>
              </a:rPr>
              <a:t> </a:t>
            </a:r>
            <a:r>
              <a:rPr lang="en-US" altLang="ja-JP" sz="1400" dirty="0">
                <a:solidFill>
                  <a:schemeClr val="bg1"/>
                </a:solidFill>
                <a:latin typeface="源ノ角ゴシック JP Heavy" panose="020B0A00000000000000" pitchFamily="34" charset="-128"/>
                <a:ea typeface="源ノ角ゴシック JP Heavy" panose="020B0A00000000000000" pitchFamily="34" charset="-128"/>
              </a:rPr>
              <a:t>(</a:t>
            </a:r>
            <a:r>
              <a:rPr lang="en-US" altLang="ja-JP" sz="1400" dirty="0" err="1">
                <a:solidFill>
                  <a:schemeClr val="bg1"/>
                </a:solidFill>
                <a:latin typeface="源ノ角ゴシック JP Heavy" panose="020B0A00000000000000" pitchFamily="34" charset="-128"/>
                <a:ea typeface="源ノ角ゴシック JP Heavy" panose="020B0A00000000000000" pitchFamily="34" charset="-128"/>
              </a:rPr>
              <a:t>FileAudit</a:t>
            </a:r>
            <a:r>
              <a:rPr lang="ja-JP" altLang="en-US" sz="1400" dirty="0">
                <a:solidFill>
                  <a:schemeClr val="bg1"/>
                </a:solidFill>
                <a:latin typeface="源ノ角ゴシック JP Heavy" panose="020B0A00000000000000" pitchFamily="34" charset="-128"/>
                <a:ea typeface="源ノ角ゴシック JP Heavy" panose="020B0A00000000000000" pitchFamily="34" charset="-128"/>
              </a:rPr>
              <a:t>担当</a:t>
            </a:r>
            <a:r>
              <a:rPr lang="en-US" altLang="ja-JP" sz="1400" dirty="0">
                <a:solidFill>
                  <a:schemeClr val="bg1"/>
                </a:solidFill>
                <a:latin typeface="源ノ角ゴシック JP Heavy" panose="020B0A00000000000000" pitchFamily="34" charset="-128"/>
                <a:ea typeface="源ノ角ゴシック JP Heavy" panose="020B0A00000000000000" pitchFamily="34" charset="-128"/>
              </a:rPr>
              <a:t>)</a:t>
            </a:r>
            <a:r>
              <a:rPr lang="ja-JP" altLang="en-US" sz="1400" dirty="0">
                <a:solidFill>
                  <a:schemeClr val="bg1"/>
                </a:solidFill>
                <a:latin typeface="源ノ角ゴシック JP Heavy" panose="020B0A00000000000000" pitchFamily="34" charset="-128"/>
                <a:ea typeface="源ノ角ゴシック JP Heavy" panose="020B0A00000000000000" pitchFamily="34" charset="-128"/>
              </a:rPr>
              <a:t>まで</a:t>
            </a:r>
            <a:endParaRPr lang="en-US" altLang="ja-JP" sz="1400" dirty="0">
              <a:solidFill>
                <a:schemeClr val="bg1"/>
              </a:solidFill>
              <a:latin typeface="源ノ角ゴシック JP Heavy" panose="020B0A00000000000000" pitchFamily="34" charset="-128"/>
              <a:ea typeface="源ノ角ゴシック JP Heavy" panose="020B0A00000000000000" pitchFamily="34" charset="-128"/>
            </a:endParaRPr>
          </a:p>
          <a:p>
            <a:pPr algn="l" fontAlgn="base">
              <a:lnSpc>
                <a:spcPts val="2000"/>
              </a:lnSpc>
            </a:pPr>
            <a:r>
              <a:rPr lang="ja-JP" altLang="en-US" sz="1400" dirty="0">
                <a:solidFill>
                  <a:schemeClr val="bg1"/>
                </a:solidFill>
                <a:latin typeface="源ノ角ゴシック JP Heavy" panose="020B0A00000000000000" pitchFamily="34" charset="-128"/>
                <a:ea typeface="源ノ角ゴシック JP Heavy" panose="020B0A00000000000000" pitchFamily="34" charset="-128"/>
              </a:rPr>
              <a:t>お気軽にお問い合わせください。　　</a:t>
            </a:r>
            <a:endParaRPr lang="en-US" altLang="ja-JP" sz="1400" dirty="0">
              <a:solidFill>
                <a:schemeClr val="bg1"/>
              </a:solidFill>
              <a:latin typeface="源ノ角ゴシック JP Heavy" panose="020B0A00000000000000" pitchFamily="34" charset="-128"/>
              <a:ea typeface="源ノ角ゴシック JP Heavy" panose="020B0A00000000000000" pitchFamily="34" charset="-128"/>
            </a:endParaRPr>
          </a:p>
        </p:txBody>
      </p:sp>
      <p:pic>
        <p:nvPicPr>
          <p:cNvPr id="9" name="図 8">
            <a:extLst>
              <a:ext uri="{FF2B5EF4-FFF2-40B4-BE49-F238E27FC236}">
                <a16:creationId xmlns:a16="http://schemas.microsoft.com/office/drawing/2014/main" id="{957E055D-249F-4D53-8C75-BB51DC6632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05130" y="437841"/>
            <a:ext cx="3452734" cy="2096303"/>
          </a:xfrm>
          <a:prstGeom prst="rect">
            <a:avLst/>
          </a:prstGeom>
        </p:spPr>
      </p:pic>
      <p:pic>
        <p:nvPicPr>
          <p:cNvPr id="14" name="図 13">
            <a:extLst>
              <a:ext uri="{FF2B5EF4-FFF2-40B4-BE49-F238E27FC236}">
                <a16:creationId xmlns:a16="http://schemas.microsoft.com/office/drawing/2014/main" id="{EFED6AFB-06D6-4D76-8FB8-AAEACCDC2E7B}"/>
              </a:ext>
            </a:extLst>
          </p:cNvPr>
          <p:cNvPicPr>
            <a:picLocks noChangeAspect="1"/>
          </p:cNvPicPr>
          <p:nvPr/>
        </p:nvPicPr>
        <p:blipFill>
          <a:blip r:embed="rId8">
            <a:biLevel thresh="25000"/>
            <a:extLst>
              <a:ext uri="{28A0092B-C50C-407E-A947-70E740481C1C}">
                <a14:useLocalDpi xmlns:a14="http://schemas.microsoft.com/office/drawing/2010/main" val="0"/>
              </a:ext>
            </a:extLst>
          </a:blip>
          <a:stretch>
            <a:fillRect/>
          </a:stretch>
        </p:blipFill>
        <p:spPr>
          <a:xfrm>
            <a:off x="216639" y="210665"/>
            <a:ext cx="2908683" cy="932868"/>
          </a:xfrm>
          <a:prstGeom prst="rect">
            <a:avLst/>
          </a:prstGeom>
        </p:spPr>
      </p:pic>
      <p:sp>
        <p:nvSpPr>
          <p:cNvPr id="51" name="正方形/長方形 50">
            <a:extLst>
              <a:ext uri="{FF2B5EF4-FFF2-40B4-BE49-F238E27FC236}">
                <a16:creationId xmlns:a16="http://schemas.microsoft.com/office/drawing/2014/main" id="{491BE22E-CCB3-4963-81DB-EBD85A22B459}"/>
              </a:ext>
            </a:extLst>
          </p:cNvPr>
          <p:cNvSpPr/>
          <p:nvPr/>
        </p:nvSpPr>
        <p:spPr>
          <a:xfrm>
            <a:off x="442878" y="5557837"/>
            <a:ext cx="3590066" cy="276999"/>
          </a:xfrm>
          <a:prstGeom prst="rect">
            <a:avLst/>
          </a:prstGeom>
        </p:spPr>
        <p:txBody>
          <a:bodyPr wrap="square">
            <a:spAutoFit/>
          </a:bodyPr>
          <a:lstStyle/>
          <a:p>
            <a:r>
              <a:rPr lang="en-US" altLang="ja-JP" sz="1200" dirty="0">
                <a:solidFill>
                  <a:srgbClr val="4E5358"/>
                </a:solidFill>
                <a:latin typeface="源ノ角ゴシック JP Heavy" panose="020B0A00000000000000" pitchFamily="34" charset="-128"/>
                <a:ea typeface="源ノ角ゴシック JP Heavy" panose="020B0A00000000000000" pitchFamily="34" charset="-128"/>
              </a:rPr>
              <a:t>NTFS</a:t>
            </a:r>
            <a:r>
              <a:rPr lang="ja-JP" altLang="en-US" sz="1200" dirty="0">
                <a:solidFill>
                  <a:srgbClr val="4E5358"/>
                </a:solidFill>
                <a:latin typeface="源ノ角ゴシック JP Heavy" panose="020B0A00000000000000" pitchFamily="34" charset="-128"/>
                <a:ea typeface="源ノ角ゴシック JP Heavy" panose="020B0A00000000000000" pitchFamily="34" charset="-128"/>
              </a:rPr>
              <a:t>権限とプロパティのレポート</a:t>
            </a:r>
            <a:endParaRPr lang="ja-JP" altLang="en-US" sz="1200" dirty="0">
              <a:latin typeface="源ノ角ゴシック JP Heavy" panose="020B0A00000000000000" pitchFamily="34" charset="-128"/>
              <a:ea typeface="源ノ角ゴシック JP Heavy" panose="020B0A00000000000000" pitchFamily="34" charset="-128"/>
            </a:endParaRPr>
          </a:p>
        </p:txBody>
      </p:sp>
      <p:grpSp>
        <p:nvGrpSpPr>
          <p:cNvPr id="59" name="グループ化 58">
            <a:extLst>
              <a:ext uri="{FF2B5EF4-FFF2-40B4-BE49-F238E27FC236}">
                <a16:creationId xmlns:a16="http://schemas.microsoft.com/office/drawing/2014/main" id="{5FFB0A9C-7F65-48CC-B85A-366BA597DB15}"/>
              </a:ext>
            </a:extLst>
          </p:cNvPr>
          <p:cNvGrpSpPr/>
          <p:nvPr/>
        </p:nvGrpSpPr>
        <p:grpSpPr>
          <a:xfrm>
            <a:off x="3986866" y="3952951"/>
            <a:ext cx="3644065" cy="2316962"/>
            <a:chOff x="3983540" y="5681839"/>
            <a:chExt cx="3644065" cy="2316962"/>
          </a:xfrm>
        </p:grpSpPr>
        <p:sp>
          <p:nvSpPr>
            <p:cNvPr id="60" name="正方形/長方形 59">
              <a:extLst>
                <a:ext uri="{FF2B5EF4-FFF2-40B4-BE49-F238E27FC236}">
                  <a16:creationId xmlns:a16="http://schemas.microsoft.com/office/drawing/2014/main" id="{83DF902A-C1FC-4965-9B1B-4A871740B266}"/>
                </a:ext>
              </a:extLst>
            </p:cNvPr>
            <p:cNvSpPr/>
            <p:nvPr/>
          </p:nvSpPr>
          <p:spPr>
            <a:xfrm>
              <a:off x="3991605" y="6830981"/>
              <a:ext cx="3636000" cy="1167820"/>
            </a:xfrm>
            <a:prstGeom prst="rect">
              <a:avLst/>
            </a:prstGeom>
          </p:spPr>
          <p:txBody>
            <a:bodyPr wrap="square">
              <a:spAutoFit/>
            </a:bodyPr>
            <a:lstStyle/>
            <a:p>
              <a:pPr marL="171450" indent="-171450">
                <a:lnSpc>
                  <a:spcPct val="150000"/>
                </a:lnSpc>
                <a:buFont typeface="Wingdings" panose="05000000000000000000" pitchFamily="2" charset="2"/>
                <a:buChar char="p"/>
              </a:pP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緊急事態で即座に、</a:t>
              </a: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自動的に対応</a:t>
              </a:r>
              <a:endParaRPr lang="ja-JP" altLang="en-US" sz="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a:p>
              <a:pPr marL="171450" indent="-171450">
                <a:lnSpc>
                  <a:spcPct val="150000"/>
                </a:lnSpc>
                <a:buFont typeface="Wingdings" panose="05000000000000000000" pitchFamily="2" charset="2"/>
                <a:buChar char="p"/>
              </a:pP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正確な</a:t>
              </a:r>
              <a:r>
                <a:rPr lang="en-US" altLang="ja-JP"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IT</a:t>
              </a: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上の</a:t>
              </a: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法的立証を実現</a:t>
              </a:r>
              <a:endParaRPr lang="ja-JP" altLang="en-US" sz="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a:p>
              <a:pPr marL="171450" indent="-171450">
                <a:lnSpc>
                  <a:spcPct val="150000"/>
                </a:lnSpc>
                <a:buFont typeface="Wingdings" panose="05000000000000000000" pitchFamily="2" charset="2"/>
                <a:buChar char="p"/>
              </a:pP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オンプレとクラウド上の</a:t>
              </a: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ファイルを保護</a:t>
              </a:r>
              <a:endParaRPr lang="ja-JP" altLang="en-US" sz="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a:p>
              <a:pPr marL="171450" indent="-171450">
                <a:lnSpc>
                  <a:spcPct val="150000"/>
                </a:lnSpc>
                <a:buFont typeface="Wingdings" panose="05000000000000000000" pitchFamily="2" charset="2"/>
                <a:buChar char="p"/>
              </a:pP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法令遵守</a:t>
              </a:r>
              <a:r>
                <a:rPr lang="ja-JP" altLang="en-US" sz="105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a:t>
              </a:r>
              <a:r>
                <a:rPr lang="en-US" altLang="ja-JP" sz="105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GDPR, HIPAA, SOX, FISMA</a:t>
              </a:r>
              <a:r>
                <a:rPr lang="ja-JP" altLang="en-US" sz="105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など）</a:t>
              </a:r>
              <a:endPar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p:txBody>
        </p:sp>
        <p:sp>
          <p:nvSpPr>
            <p:cNvPr id="62" name="正方形/長方形 61">
              <a:extLst>
                <a:ext uri="{FF2B5EF4-FFF2-40B4-BE49-F238E27FC236}">
                  <a16:creationId xmlns:a16="http://schemas.microsoft.com/office/drawing/2014/main" id="{8D54EC25-5A55-4D55-A3E8-450EC5AA4CDF}"/>
                </a:ext>
              </a:extLst>
            </p:cNvPr>
            <p:cNvSpPr/>
            <p:nvPr/>
          </p:nvSpPr>
          <p:spPr>
            <a:xfrm>
              <a:off x="3983540" y="5681839"/>
              <a:ext cx="3636000" cy="1167820"/>
            </a:xfrm>
            <a:prstGeom prst="rect">
              <a:avLst/>
            </a:prstGeom>
          </p:spPr>
          <p:txBody>
            <a:bodyPr wrap="square">
              <a:spAutoFit/>
            </a:bodyPr>
            <a:lstStyle/>
            <a:p>
              <a:pPr marL="171450" indent="-171450">
                <a:lnSpc>
                  <a:spcPct val="150000"/>
                </a:lnSpc>
                <a:buFont typeface="Wingdings" panose="05000000000000000000" pitchFamily="2" charset="2"/>
                <a:buChar char="p"/>
              </a:pP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機密性の高いファイルやフォルダへの</a:t>
              </a:r>
              <a:br>
                <a:rPr lang="en-US" altLang="ja-JP"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b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アクセス監視の</a:t>
              </a: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作業負荷を大幅削減</a:t>
              </a:r>
              <a:endParaRPr lang="ja-JP" altLang="en-US" sz="6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a:p>
              <a:pPr marL="171450" indent="-171450">
                <a:lnSpc>
                  <a:spcPct val="150000"/>
                </a:lnSpc>
                <a:buFont typeface="Wingdings" panose="05000000000000000000" pitchFamily="2" charset="2"/>
                <a:buChar char="p"/>
              </a:pP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不適切なアクセス、潜在的な漏洩リスク、</a:t>
              </a:r>
              <a:br>
                <a:rPr lang="en-US" altLang="ja-JP"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br>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変更、削除操作に対する</a:t>
              </a:r>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保護</a:t>
              </a:r>
              <a:endParaRPr lang="en-US" altLang="ja-JP"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p:txBody>
        </p:sp>
      </p:grpSp>
      <p:sp>
        <p:nvSpPr>
          <p:cNvPr id="63" name="タイトル 1">
            <a:extLst>
              <a:ext uri="{FF2B5EF4-FFF2-40B4-BE49-F238E27FC236}">
                <a16:creationId xmlns:a16="http://schemas.microsoft.com/office/drawing/2014/main" id="{D3019606-8CD3-4534-8AFD-AC3816BAAA52}"/>
              </a:ext>
            </a:extLst>
          </p:cNvPr>
          <p:cNvSpPr txBox="1">
            <a:spLocks/>
          </p:cNvSpPr>
          <p:nvPr/>
        </p:nvSpPr>
        <p:spPr>
          <a:xfrm>
            <a:off x="3779837" y="3434425"/>
            <a:ext cx="3805529" cy="368226"/>
          </a:xfrm>
          <a:prstGeom prst="rect">
            <a:avLst/>
          </a:prstGeom>
          <a:solidFill>
            <a:srgbClr val="5C5C5C"/>
          </a:solidFill>
          <a:ln>
            <a:noFill/>
          </a:ln>
        </p:spPr>
        <p:txBody>
          <a:bodyPr vert="horz" lIns="91440" tIns="45720" rIns="91440" bIns="45720" rtlCol="0" anchor="ctr">
            <a:noAutofit/>
          </a:bodyPr>
          <a:lst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a:lstStyle>
          <a:p>
            <a:pPr algn="ctr"/>
            <a:r>
              <a:rPr lang="ja-JP" altLang="en-US" sz="1600" dirty="0">
                <a:solidFill>
                  <a:srgbClr val="55D3B1"/>
                </a:solidFill>
                <a:latin typeface="源ノ角ゴシック JP Heavy" panose="020B0A00000000000000" pitchFamily="34" charset="-128"/>
                <a:ea typeface="源ノ角ゴシック JP Heavy" panose="020B0A00000000000000"/>
              </a:rPr>
              <a:t> 主な導入メリット</a:t>
            </a:r>
          </a:p>
        </p:txBody>
      </p:sp>
      <p:sp>
        <p:nvSpPr>
          <p:cNvPr id="64" name="タイトル 1">
            <a:extLst>
              <a:ext uri="{FF2B5EF4-FFF2-40B4-BE49-F238E27FC236}">
                <a16:creationId xmlns:a16="http://schemas.microsoft.com/office/drawing/2014/main" id="{0818BC97-ABEA-4302-91F4-C645CC97AE53}"/>
              </a:ext>
            </a:extLst>
          </p:cNvPr>
          <p:cNvSpPr txBox="1">
            <a:spLocks/>
          </p:cNvSpPr>
          <p:nvPr/>
        </p:nvSpPr>
        <p:spPr>
          <a:xfrm>
            <a:off x="3327" y="3432092"/>
            <a:ext cx="3790121" cy="366863"/>
          </a:xfrm>
          <a:prstGeom prst="rect">
            <a:avLst/>
          </a:prstGeom>
          <a:solidFill>
            <a:srgbClr val="5C5C5C"/>
          </a:solidFill>
          <a:ln>
            <a:noFill/>
          </a:ln>
        </p:spPr>
        <p:txBody>
          <a:bodyPr vert="horz" lIns="91440" tIns="45720" rIns="91440" bIns="45720" rtlCol="0" anchor="ctr">
            <a:noAutofit/>
          </a:bodyPr>
          <a:lst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a:lstStyle>
          <a:p>
            <a:pPr algn="ctr"/>
            <a:r>
              <a:rPr lang="ja-JP" altLang="en-US" sz="1600" dirty="0">
                <a:solidFill>
                  <a:srgbClr val="55D3B1"/>
                </a:solidFill>
                <a:latin typeface="源ノ角ゴシック JP Heavy" panose="020B0A00000000000000" pitchFamily="34" charset="-128"/>
                <a:ea typeface="源ノ角ゴシック JP Heavy" panose="020B0A00000000000000"/>
              </a:rPr>
              <a:t> 主な機能</a:t>
            </a:r>
          </a:p>
        </p:txBody>
      </p:sp>
      <p:sp>
        <p:nvSpPr>
          <p:cNvPr id="65" name="四角形: 角を丸くする 64">
            <a:extLst>
              <a:ext uri="{FF2B5EF4-FFF2-40B4-BE49-F238E27FC236}">
                <a16:creationId xmlns:a16="http://schemas.microsoft.com/office/drawing/2014/main" id="{A76F739B-23DE-4E95-BC22-AFE7F824DF12}"/>
              </a:ext>
            </a:extLst>
          </p:cNvPr>
          <p:cNvSpPr/>
          <p:nvPr/>
        </p:nvSpPr>
        <p:spPr>
          <a:xfrm>
            <a:off x="254755" y="7128826"/>
            <a:ext cx="7050164" cy="3934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lumMod val="75000"/>
                    <a:lumOff val="25000"/>
                  </a:schemeClr>
                </a:solidFill>
                <a:ea typeface="源ノ角ゴシック JP Heavy" panose="020B0A00000000000000"/>
              </a:rPr>
              <a:t>Windows Server</a:t>
            </a:r>
            <a:r>
              <a:rPr lang="ja-JP" altLang="en-US" sz="1600" b="1" dirty="0">
                <a:solidFill>
                  <a:schemeClr val="tx1">
                    <a:lumMod val="75000"/>
                    <a:lumOff val="25000"/>
                  </a:schemeClr>
                </a:solidFill>
                <a:ea typeface="源ノ角ゴシック JP Heavy" panose="020B0A00000000000000"/>
              </a:rPr>
              <a:t> </a:t>
            </a:r>
            <a:r>
              <a:rPr lang="en-US" altLang="ja-JP" sz="1600" b="1" dirty="0">
                <a:solidFill>
                  <a:schemeClr val="tx1">
                    <a:lumMod val="75000"/>
                    <a:lumOff val="25000"/>
                  </a:schemeClr>
                </a:solidFill>
                <a:ea typeface="源ノ角ゴシック JP Heavy" panose="020B0A00000000000000"/>
              </a:rPr>
              <a:t>/ OneDrive / SharePoint Online / Google Drive / Dropbox / Box </a:t>
            </a:r>
            <a:endParaRPr lang="ja-JP" altLang="en-US" sz="1600" b="1" dirty="0">
              <a:solidFill>
                <a:schemeClr val="tx1">
                  <a:lumMod val="75000"/>
                  <a:lumOff val="25000"/>
                </a:schemeClr>
              </a:solidFill>
              <a:ea typeface="源ノ角ゴシック JP Heavy" panose="020B0A00000000000000"/>
            </a:endParaRPr>
          </a:p>
        </p:txBody>
      </p:sp>
      <p:cxnSp>
        <p:nvCxnSpPr>
          <p:cNvPr id="66" name="直線コネクタ 65">
            <a:extLst>
              <a:ext uri="{FF2B5EF4-FFF2-40B4-BE49-F238E27FC236}">
                <a16:creationId xmlns:a16="http://schemas.microsoft.com/office/drawing/2014/main" id="{76C1A0D0-07D8-4A22-B4BC-79C3DE6610B5}"/>
              </a:ext>
            </a:extLst>
          </p:cNvPr>
          <p:cNvCxnSpPr>
            <a:cxnSpLocks/>
          </p:cNvCxnSpPr>
          <p:nvPr/>
        </p:nvCxnSpPr>
        <p:spPr>
          <a:xfrm flipH="1">
            <a:off x="3787568" y="3437571"/>
            <a:ext cx="5880" cy="3124182"/>
          </a:xfrm>
          <a:prstGeom prst="line">
            <a:avLst/>
          </a:prstGeom>
          <a:ln w="69850">
            <a:solidFill>
              <a:srgbClr val="55D3B1"/>
            </a:solidFill>
          </a:ln>
        </p:spPr>
        <p:style>
          <a:lnRef idx="1">
            <a:schemeClr val="accent1"/>
          </a:lnRef>
          <a:fillRef idx="0">
            <a:schemeClr val="accent1"/>
          </a:fillRef>
          <a:effectRef idx="0">
            <a:schemeClr val="accent1"/>
          </a:effectRef>
          <a:fontRef idx="minor">
            <a:schemeClr val="tx1"/>
          </a:fontRef>
        </p:style>
      </p:cxnSp>
      <p:grpSp>
        <p:nvGrpSpPr>
          <p:cNvPr id="67" name="グループ化 66">
            <a:extLst>
              <a:ext uri="{FF2B5EF4-FFF2-40B4-BE49-F238E27FC236}">
                <a16:creationId xmlns:a16="http://schemas.microsoft.com/office/drawing/2014/main" id="{9701091B-940B-4217-9502-D8ADFA09CDB6}"/>
              </a:ext>
            </a:extLst>
          </p:cNvPr>
          <p:cNvGrpSpPr/>
          <p:nvPr/>
        </p:nvGrpSpPr>
        <p:grpSpPr>
          <a:xfrm>
            <a:off x="232553" y="4034114"/>
            <a:ext cx="3583134" cy="2167455"/>
            <a:chOff x="229227" y="5763002"/>
            <a:chExt cx="3583134" cy="2167455"/>
          </a:xfrm>
        </p:grpSpPr>
        <p:sp>
          <p:nvSpPr>
            <p:cNvPr id="68" name="正方形/長方形 67">
              <a:extLst>
                <a:ext uri="{FF2B5EF4-FFF2-40B4-BE49-F238E27FC236}">
                  <a16:creationId xmlns:a16="http://schemas.microsoft.com/office/drawing/2014/main" id="{48FA44D5-AA9A-44DD-B1E6-BC27B54AA578}"/>
                </a:ext>
              </a:extLst>
            </p:cNvPr>
            <p:cNvSpPr/>
            <p:nvPr/>
          </p:nvSpPr>
          <p:spPr>
            <a:xfrm>
              <a:off x="416616" y="5763002"/>
              <a:ext cx="3065668" cy="276999"/>
            </a:xfrm>
            <a:prstGeom prst="rect">
              <a:avLst/>
            </a:prstGeom>
          </p:spPr>
          <p:txBody>
            <a:bodyPr wrap="square">
              <a:spAutoFit/>
            </a:bodyPr>
            <a:lstStyle/>
            <a:p>
              <a:r>
                <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ファイルとフォルダのリアルタイム監視</a:t>
              </a:r>
            </a:p>
          </p:txBody>
        </p:sp>
        <p:sp>
          <p:nvSpPr>
            <p:cNvPr id="69" name="正方形/長方形 68">
              <a:extLst>
                <a:ext uri="{FF2B5EF4-FFF2-40B4-BE49-F238E27FC236}">
                  <a16:creationId xmlns:a16="http://schemas.microsoft.com/office/drawing/2014/main" id="{BE2A2A41-8609-492B-B835-825F573FEDF5}"/>
                </a:ext>
              </a:extLst>
            </p:cNvPr>
            <p:cNvSpPr/>
            <p:nvPr/>
          </p:nvSpPr>
          <p:spPr>
            <a:xfrm>
              <a:off x="416616" y="6124201"/>
              <a:ext cx="3094686" cy="276999"/>
            </a:xfrm>
            <a:prstGeom prst="rect">
              <a:avLst/>
            </a:prstGeom>
          </p:spPr>
          <p:txBody>
            <a:bodyPr wrap="square">
              <a:spAutoFit/>
            </a:bodyPr>
            <a:lstStyle/>
            <a:p>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ファイルアクセス操作への警告と自動対応</a:t>
              </a:r>
            </a:p>
          </p:txBody>
        </p:sp>
        <p:sp>
          <p:nvSpPr>
            <p:cNvPr id="71" name="正方形/長方形 70">
              <a:extLst>
                <a:ext uri="{FF2B5EF4-FFF2-40B4-BE49-F238E27FC236}">
                  <a16:creationId xmlns:a16="http://schemas.microsoft.com/office/drawing/2014/main" id="{ECCDB666-2ED2-4BBD-9442-904EA3EB3794}"/>
                </a:ext>
              </a:extLst>
            </p:cNvPr>
            <p:cNvSpPr/>
            <p:nvPr/>
          </p:nvSpPr>
          <p:spPr>
            <a:xfrm>
              <a:off x="416616" y="6514336"/>
              <a:ext cx="3395745" cy="276999"/>
            </a:xfrm>
            <a:prstGeom prst="rect">
              <a:avLst/>
            </a:prstGeom>
          </p:spPr>
          <p:txBody>
            <a:bodyPr wrap="square">
              <a:spAutoFit/>
            </a:bodyPr>
            <a:lstStyle/>
            <a:p>
              <a:r>
                <a:rPr lang="ja-JP" altLang="en-US" sz="1200" b="1" dirty="0">
                  <a:solidFill>
                    <a:srgbClr val="4E5358"/>
                  </a:solidFill>
                  <a:latin typeface="Raleway-SemiBold"/>
                  <a:ea typeface="源ノ角ゴシック JP Heavy" panose="020B0A00000000000000"/>
                </a:rPr>
                <a:t>クラウドデータを含めた統合的な監視</a:t>
              </a:r>
              <a:endParaRPr lang="en-US" altLang="ja-JP" sz="1200" b="1" dirty="0">
                <a:solidFill>
                  <a:srgbClr val="4E5358"/>
                </a:solidFill>
                <a:latin typeface="Raleway-SemiBold"/>
                <a:ea typeface="源ノ角ゴシック JP Heavy" panose="020B0A00000000000000"/>
              </a:endParaRPr>
            </a:p>
          </p:txBody>
        </p:sp>
        <p:sp>
          <p:nvSpPr>
            <p:cNvPr id="72" name="正方形/長方形 71">
              <a:extLst>
                <a:ext uri="{FF2B5EF4-FFF2-40B4-BE49-F238E27FC236}">
                  <a16:creationId xmlns:a16="http://schemas.microsoft.com/office/drawing/2014/main" id="{15DD57D5-D06C-49E1-84A9-040189F82741}"/>
                </a:ext>
              </a:extLst>
            </p:cNvPr>
            <p:cNvSpPr/>
            <p:nvPr/>
          </p:nvSpPr>
          <p:spPr>
            <a:xfrm>
              <a:off x="416616" y="6900208"/>
              <a:ext cx="3006468" cy="276999"/>
            </a:xfrm>
            <a:prstGeom prst="rect">
              <a:avLst/>
            </a:prstGeom>
          </p:spPr>
          <p:txBody>
            <a:bodyPr wrap="square">
              <a:spAutoFit/>
            </a:bodyPr>
            <a:lstStyle/>
            <a:p>
              <a:r>
                <a:rPr lang="ja-JP" altLang="en-US" sz="1200" b="1"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rPr>
                <a:t>ファイルとフォルダのアクセス監査</a:t>
              </a:r>
              <a:endParaRPr lang="ja-JP" altLang="en-US" sz="1200" dirty="0">
                <a:solidFill>
                  <a:schemeClr val="tx1">
                    <a:lumMod val="75000"/>
                    <a:lumOff val="25000"/>
                  </a:schemeClr>
                </a:solidFill>
                <a:latin typeface="源ノ角ゴシック JP Heavy" panose="020B0A00000000000000" pitchFamily="34" charset="-128"/>
                <a:ea typeface="源ノ角ゴシック JP Heavy" panose="020B0A00000000000000" pitchFamily="34" charset="-128"/>
              </a:endParaRPr>
            </a:p>
          </p:txBody>
        </p:sp>
        <p:sp>
          <p:nvSpPr>
            <p:cNvPr id="73" name="正方形/長方形 72">
              <a:extLst>
                <a:ext uri="{FF2B5EF4-FFF2-40B4-BE49-F238E27FC236}">
                  <a16:creationId xmlns:a16="http://schemas.microsoft.com/office/drawing/2014/main" id="{A8F1C133-365A-44E9-9B33-AEA5A5808549}"/>
                </a:ext>
              </a:extLst>
            </p:cNvPr>
            <p:cNvSpPr/>
            <p:nvPr/>
          </p:nvSpPr>
          <p:spPr>
            <a:xfrm>
              <a:off x="439552" y="7653458"/>
              <a:ext cx="3249287" cy="276999"/>
            </a:xfrm>
            <a:prstGeom prst="rect">
              <a:avLst/>
            </a:prstGeom>
          </p:spPr>
          <p:txBody>
            <a:bodyPr wrap="square">
              <a:spAutoFit/>
            </a:bodyPr>
            <a:lstStyle/>
            <a:p>
              <a:r>
                <a:rPr lang="ja-JP" altLang="en-US" sz="1200" b="1" dirty="0">
                  <a:solidFill>
                    <a:srgbClr val="4E5358"/>
                  </a:solidFill>
                  <a:latin typeface="Raleway-SemiBold"/>
                  <a:ea typeface="源ノ角ゴシック JP Heavy" panose="020B0A00000000000000"/>
                </a:rPr>
                <a:t>スケジュールレポートと長期的なアーカイブ</a:t>
              </a:r>
              <a:endParaRPr lang="en-US" altLang="ja-JP" sz="1200" b="1" dirty="0">
                <a:solidFill>
                  <a:srgbClr val="4E5358"/>
                </a:solidFill>
                <a:latin typeface="Raleway-SemiBold"/>
                <a:ea typeface="源ノ角ゴシック JP Heavy" panose="020B0A00000000000000"/>
              </a:endParaRPr>
            </a:p>
          </p:txBody>
        </p:sp>
        <p:pic>
          <p:nvPicPr>
            <p:cNvPr id="74" name="図 73">
              <a:extLst>
                <a:ext uri="{FF2B5EF4-FFF2-40B4-BE49-F238E27FC236}">
                  <a16:creationId xmlns:a16="http://schemas.microsoft.com/office/drawing/2014/main" id="{E741830A-28E1-49B4-AD96-4129929119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1714" y="5767941"/>
              <a:ext cx="251465" cy="252000"/>
            </a:xfrm>
            <a:prstGeom prst="rect">
              <a:avLst/>
            </a:prstGeom>
          </p:spPr>
        </p:pic>
        <p:pic>
          <p:nvPicPr>
            <p:cNvPr id="75" name="図 74">
              <a:extLst>
                <a:ext uri="{FF2B5EF4-FFF2-40B4-BE49-F238E27FC236}">
                  <a16:creationId xmlns:a16="http://schemas.microsoft.com/office/drawing/2014/main" id="{52808A72-A2D2-403E-8BBA-95C5B83A520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9227" y="6906478"/>
              <a:ext cx="251734" cy="252000"/>
            </a:xfrm>
            <a:prstGeom prst="rect">
              <a:avLst/>
            </a:prstGeom>
          </p:spPr>
        </p:pic>
        <p:pic>
          <p:nvPicPr>
            <p:cNvPr id="76" name="図 75">
              <a:extLst>
                <a:ext uri="{FF2B5EF4-FFF2-40B4-BE49-F238E27FC236}">
                  <a16:creationId xmlns:a16="http://schemas.microsoft.com/office/drawing/2014/main" id="{E77FF2A6-39B0-4E39-B6BC-C8CC2F9122E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9227" y="7649287"/>
              <a:ext cx="251734" cy="252000"/>
            </a:xfrm>
            <a:prstGeom prst="rect">
              <a:avLst/>
            </a:prstGeom>
          </p:spPr>
        </p:pic>
        <p:pic>
          <p:nvPicPr>
            <p:cNvPr id="77" name="図 76">
              <a:extLst>
                <a:ext uri="{FF2B5EF4-FFF2-40B4-BE49-F238E27FC236}">
                  <a16:creationId xmlns:a16="http://schemas.microsoft.com/office/drawing/2014/main" id="{D9959073-23D7-460A-81B8-05DC945272D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1640" y="7301303"/>
              <a:ext cx="251467" cy="252000"/>
            </a:xfrm>
            <a:prstGeom prst="rect">
              <a:avLst/>
            </a:prstGeom>
          </p:spPr>
        </p:pic>
        <p:pic>
          <p:nvPicPr>
            <p:cNvPr id="78" name="図 77">
              <a:extLst>
                <a:ext uri="{FF2B5EF4-FFF2-40B4-BE49-F238E27FC236}">
                  <a16:creationId xmlns:a16="http://schemas.microsoft.com/office/drawing/2014/main" id="{E2C7BF08-6F45-4B16-9D67-5728FA58242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29227" y="6516291"/>
              <a:ext cx="251734" cy="252000"/>
            </a:xfrm>
            <a:prstGeom prst="rect">
              <a:avLst/>
            </a:prstGeom>
          </p:spPr>
        </p:pic>
        <p:pic>
          <p:nvPicPr>
            <p:cNvPr id="79" name="図 78">
              <a:extLst>
                <a:ext uri="{FF2B5EF4-FFF2-40B4-BE49-F238E27FC236}">
                  <a16:creationId xmlns:a16="http://schemas.microsoft.com/office/drawing/2014/main" id="{E2D852F7-6694-4D7C-AE61-7EF26150A0C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31580" y="6133201"/>
              <a:ext cx="251734" cy="252000"/>
            </a:xfrm>
            <a:prstGeom prst="rect">
              <a:avLst/>
            </a:prstGeom>
          </p:spPr>
        </p:pic>
      </p:grpSp>
      <p:sp>
        <p:nvSpPr>
          <p:cNvPr id="49" name="正方形/長方形 48">
            <a:extLst>
              <a:ext uri="{FF2B5EF4-FFF2-40B4-BE49-F238E27FC236}">
                <a16:creationId xmlns:a16="http://schemas.microsoft.com/office/drawing/2014/main" id="{E6D88B7B-DEE7-4C72-A89E-5CDC4DE33B0D}"/>
              </a:ext>
            </a:extLst>
          </p:cNvPr>
          <p:cNvSpPr/>
          <p:nvPr/>
        </p:nvSpPr>
        <p:spPr>
          <a:xfrm>
            <a:off x="-10231" y="6556274"/>
            <a:ext cx="7595597" cy="338554"/>
          </a:xfrm>
          <a:prstGeom prst="rect">
            <a:avLst/>
          </a:prstGeom>
          <a:solidFill>
            <a:srgbClr val="5C5C5C"/>
          </a:solidFill>
        </p:spPr>
        <p:txBody>
          <a:bodyPr wrap="square" anchor="ctr">
            <a:spAutoFit/>
          </a:bodyPr>
          <a:lstStyle/>
          <a:p>
            <a:pPr algn="ctr"/>
            <a:r>
              <a:rPr lang="ja-JP" altLang="en-US" sz="1600" b="1" dirty="0">
                <a:solidFill>
                  <a:srgbClr val="55D3B1"/>
                </a:solidFill>
                <a:ea typeface="源ノ角ゴシック JP Heavy" panose="020B0A00000000000000"/>
              </a:rPr>
              <a:t>対応サーバー・クラウドストレージ</a:t>
            </a:r>
          </a:p>
        </p:txBody>
      </p:sp>
      <p:grpSp>
        <p:nvGrpSpPr>
          <p:cNvPr id="36" name="グループ化 35">
            <a:extLst>
              <a:ext uri="{FF2B5EF4-FFF2-40B4-BE49-F238E27FC236}">
                <a16:creationId xmlns:a16="http://schemas.microsoft.com/office/drawing/2014/main" id="{D49A98E2-6FB8-480A-A77E-2A02A4866BA3}"/>
              </a:ext>
            </a:extLst>
          </p:cNvPr>
          <p:cNvGrpSpPr/>
          <p:nvPr/>
        </p:nvGrpSpPr>
        <p:grpSpPr>
          <a:xfrm>
            <a:off x="-11344" y="9420892"/>
            <a:ext cx="7569564" cy="1322999"/>
            <a:chOff x="-7623" y="9394043"/>
            <a:chExt cx="7569564" cy="1322999"/>
          </a:xfrm>
        </p:grpSpPr>
        <p:sp>
          <p:nvSpPr>
            <p:cNvPr id="37" name="正方形/長方形 36">
              <a:extLst>
                <a:ext uri="{FF2B5EF4-FFF2-40B4-BE49-F238E27FC236}">
                  <a16:creationId xmlns:a16="http://schemas.microsoft.com/office/drawing/2014/main" id="{295940B7-5271-4114-AD1D-D5148856EC36}"/>
                </a:ext>
              </a:extLst>
            </p:cNvPr>
            <p:cNvSpPr/>
            <p:nvPr/>
          </p:nvSpPr>
          <p:spPr>
            <a:xfrm>
              <a:off x="32288" y="9394043"/>
              <a:ext cx="7529653" cy="1285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8" name="グループ化 37">
              <a:extLst>
                <a:ext uri="{FF2B5EF4-FFF2-40B4-BE49-F238E27FC236}">
                  <a16:creationId xmlns:a16="http://schemas.microsoft.com/office/drawing/2014/main" id="{14B17ADD-6FED-4968-81DF-7BCDB674AAF3}"/>
                </a:ext>
              </a:extLst>
            </p:cNvPr>
            <p:cNvGrpSpPr/>
            <p:nvPr/>
          </p:nvGrpSpPr>
          <p:grpSpPr>
            <a:xfrm>
              <a:off x="3906365" y="9574841"/>
              <a:ext cx="3127779" cy="993990"/>
              <a:chOff x="3737414" y="9407635"/>
              <a:chExt cx="3127779" cy="993990"/>
            </a:xfrm>
          </p:grpSpPr>
          <p:sp>
            <p:nvSpPr>
              <p:cNvPr id="41" name="テキスト ボックス 40">
                <a:extLst>
                  <a:ext uri="{FF2B5EF4-FFF2-40B4-BE49-F238E27FC236}">
                    <a16:creationId xmlns:a16="http://schemas.microsoft.com/office/drawing/2014/main" id="{7F1B92C0-193E-493A-9359-A62010841BCA}"/>
                  </a:ext>
                </a:extLst>
              </p:cNvPr>
              <p:cNvSpPr txBox="1"/>
              <p:nvPr/>
            </p:nvSpPr>
            <p:spPr>
              <a:xfrm>
                <a:off x="3737414" y="9407635"/>
                <a:ext cx="3127779" cy="993990"/>
              </a:xfrm>
              <a:prstGeom prst="rect">
                <a:avLst/>
              </a:prstGeom>
              <a:noFill/>
            </p:spPr>
            <p:txBody>
              <a:bodyPr wrap="none" rtlCol="0">
                <a:spAutoFit/>
              </a:bodyPr>
              <a:lstStyle/>
              <a:p>
                <a:pPr>
                  <a:lnSpc>
                    <a:spcPct val="150000"/>
                  </a:lnSpc>
                </a:pPr>
                <a:r>
                  <a:rPr kumimoji="1" lang="ja-JP" altLang="en-US" sz="1400" dirty="0">
                    <a:solidFill>
                      <a:srgbClr val="202A80"/>
                    </a:solidFill>
                    <a:latin typeface="源ノ角ゴシック JP Heavy" panose="020B0A00000000000000" pitchFamily="34" charset="-128"/>
                    <a:ea typeface="源ノ角ゴシック JP Heavy" panose="020B0A00000000000000" pitchFamily="34" charset="-128"/>
                  </a:rPr>
                  <a:t>株式会社オーシャンブリッジ</a:t>
                </a:r>
                <a:endParaRPr kumimoji="1" lang="en-US" altLang="ja-JP" sz="1400" dirty="0">
                  <a:solidFill>
                    <a:srgbClr val="202A80"/>
                  </a:solidFill>
                  <a:latin typeface="源ノ角ゴシック JP Heavy" panose="020B0A00000000000000" pitchFamily="34" charset="-128"/>
                  <a:ea typeface="源ノ角ゴシック JP Heavy" panose="020B0A00000000000000" pitchFamily="34" charset="-128"/>
                </a:endParaRPr>
              </a:p>
              <a:p>
                <a:pPr>
                  <a:lnSpc>
                    <a:spcPct val="150000"/>
                  </a:lnSpc>
                </a:pPr>
                <a:r>
                  <a:rPr kumimoji="1" lang="ja-JP" altLang="en-US" sz="900" dirty="0">
                    <a:solidFill>
                      <a:srgbClr val="202A80"/>
                    </a:solidFill>
                    <a:latin typeface="源ノ角ゴシック JP Heavy" panose="020B0A00000000000000" pitchFamily="34" charset="-128"/>
                    <a:ea typeface="源ノ角ゴシック JP Heavy" panose="020B0A00000000000000" pitchFamily="34" charset="-128"/>
                  </a:rPr>
                  <a:t>〒</a:t>
                </a:r>
                <a:r>
                  <a:rPr kumimoji="1" lang="ja-JP" altLang="en-US" sz="900" dirty="0">
                    <a:solidFill>
                      <a:srgbClr val="202A80"/>
                    </a:solidFill>
                    <a:latin typeface="源ノ角ゴシック JP" panose="020B0800000000000000" pitchFamily="34" charset="-128"/>
                    <a:ea typeface="源ノ角ゴシック JP" panose="020B0800000000000000" pitchFamily="34" charset="-128"/>
                  </a:rPr>
                  <a:t> </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107-0051</a:t>
                </a:r>
                <a:r>
                  <a:rPr kumimoji="1" lang="ja-JP" altLang="en-US" sz="900" dirty="0">
                    <a:solidFill>
                      <a:srgbClr val="202A80"/>
                    </a:solidFill>
                    <a:latin typeface="源ノ角ゴシック JP" panose="020B0800000000000000" pitchFamily="34" charset="-128"/>
                    <a:ea typeface="源ノ角ゴシック JP" panose="020B0800000000000000" pitchFamily="34" charset="-128"/>
                  </a:rPr>
                  <a:t> </a:t>
                </a: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東京都港区元赤坂</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1-5-12</a:t>
                </a: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 住友不動産元赤坂ビル</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7F</a:t>
                </a:r>
              </a:p>
              <a:p>
                <a:pPr>
                  <a:lnSpc>
                    <a:spcPct val="150000"/>
                  </a:lnSpc>
                </a:pPr>
                <a:r>
                  <a:rPr lang="ja-JP" altLang="en-US" sz="900" dirty="0">
                    <a:solidFill>
                      <a:srgbClr val="202A80"/>
                    </a:solidFill>
                    <a:latin typeface="源ノ角ゴシック JP" panose="020B0800000000000000" pitchFamily="34" charset="-128"/>
                    <a:ea typeface="源ノ角ゴシック JP" panose="020B0800000000000000" pitchFamily="34" charset="-128"/>
                  </a:rPr>
                  <a:t>　 </a:t>
                </a:r>
                <a:r>
                  <a:rPr lang="en-US" altLang="ja-JP" sz="800" dirty="0">
                    <a:solidFill>
                      <a:srgbClr val="202A80"/>
                    </a:solidFill>
                    <a:latin typeface="源ノ角ゴシック JP" panose="020B0800000000000000" pitchFamily="34" charset="-128"/>
                    <a:ea typeface="源ノ角ゴシック JP" panose="020B0800000000000000" pitchFamily="34" charset="-128"/>
                  </a:rPr>
                  <a:t>https://www.isdecisions.jp/</a:t>
                </a:r>
                <a:endParaRPr kumimoji="1" lang="en-US" altLang="ja-JP" sz="800" dirty="0">
                  <a:solidFill>
                    <a:srgbClr val="202A80"/>
                  </a:solidFill>
                  <a:latin typeface="源ノ角ゴシック JP" panose="020B0800000000000000" pitchFamily="34" charset="-128"/>
                  <a:ea typeface="源ノ角ゴシック JP" panose="020B0800000000000000" pitchFamily="34" charset="-128"/>
                </a:endParaRPr>
              </a:p>
              <a:p>
                <a:pPr>
                  <a:lnSpc>
                    <a:spcPct val="150000"/>
                  </a:lnSpc>
                </a:pPr>
                <a:r>
                  <a:rPr kumimoji="1" lang="ja-JP" altLang="en-US" sz="800" dirty="0">
                    <a:solidFill>
                      <a:srgbClr val="202A80"/>
                    </a:solidFill>
                    <a:latin typeface="源ノ角ゴシック JP" panose="020B0800000000000000" pitchFamily="34" charset="-128"/>
                    <a:ea typeface="源ノ角ゴシック JP" panose="020B0800000000000000" pitchFamily="34" charset="-128"/>
                  </a:rPr>
                  <a:t>      </a:t>
                </a:r>
                <a:r>
                  <a:rPr kumimoji="1" lang="en-US" altLang="ja-JP" sz="800" dirty="0">
                    <a:solidFill>
                      <a:srgbClr val="202A80"/>
                    </a:solidFill>
                    <a:latin typeface="源ノ角ゴシック JP" panose="020B0800000000000000" pitchFamily="34" charset="-128"/>
                    <a:ea typeface="源ノ角ゴシック JP" panose="020B0800000000000000" pitchFamily="34" charset="-128"/>
                  </a:rPr>
                  <a:t>fileaudit@oceanbridge.jp</a:t>
                </a:r>
                <a:endParaRPr kumimoji="1" lang="ja-JP" altLang="en-US" sz="800" dirty="0">
                  <a:solidFill>
                    <a:srgbClr val="202A80"/>
                  </a:solidFill>
                  <a:latin typeface="源ノ角ゴシック JP" panose="020B0800000000000000" pitchFamily="34" charset="-128"/>
                  <a:ea typeface="源ノ角ゴシック JP" panose="020B0800000000000000" pitchFamily="34" charset="-128"/>
                </a:endParaRPr>
              </a:p>
            </p:txBody>
          </p:sp>
          <p:pic>
            <p:nvPicPr>
              <p:cNvPr id="42" name="グラフィックス 41" descr="封筒 単色塗りつぶし">
                <a:extLst>
                  <a:ext uri="{FF2B5EF4-FFF2-40B4-BE49-F238E27FC236}">
                    <a16:creationId xmlns:a16="http://schemas.microsoft.com/office/drawing/2014/main" id="{82A8B0A3-AE73-4151-A0FC-8E6CB30C031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3830394" y="10238113"/>
                <a:ext cx="108000" cy="108000"/>
              </a:xfrm>
              <a:prstGeom prst="rect">
                <a:avLst/>
              </a:prstGeom>
            </p:spPr>
          </p:pic>
          <p:pic>
            <p:nvPicPr>
              <p:cNvPr id="43" name="グラフィックス 42" descr="ブラウザー ウィンドウ 単色塗りつぶし">
                <a:extLst>
                  <a:ext uri="{FF2B5EF4-FFF2-40B4-BE49-F238E27FC236}">
                    <a16:creationId xmlns:a16="http://schemas.microsoft.com/office/drawing/2014/main" id="{83E10ED8-8A90-49DB-AA18-C737D3184E6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830394" y="10042657"/>
                <a:ext cx="108000" cy="108000"/>
              </a:xfrm>
              <a:prstGeom prst="rect">
                <a:avLst/>
              </a:prstGeom>
            </p:spPr>
          </p:pic>
        </p:grpSp>
        <p:sp>
          <p:nvSpPr>
            <p:cNvPr id="39" name="正方形/長方形 38">
              <a:extLst>
                <a:ext uri="{FF2B5EF4-FFF2-40B4-BE49-F238E27FC236}">
                  <a16:creationId xmlns:a16="http://schemas.microsoft.com/office/drawing/2014/main" id="{EA69FE58-BF42-4FFB-A5BB-6D1534649EF6}"/>
                </a:ext>
              </a:extLst>
            </p:cNvPr>
            <p:cNvSpPr/>
            <p:nvPr/>
          </p:nvSpPr>
          <p:spPr>
            <a:xfrm>
              <a:off x="-7623" y="9394043"/>
              <a:ext cx="3787460" cy="1322999"/>
            </a:xfrm>
            <a:prstGeom prst="rect">
              <a:avLst/>
            </a:prstGeom>
            <a:solidFill>
              <a:srgbClr val="202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 name="図 39">
              <a:extLst>
                <a:ext uri="{FF2B5EF4-FFF2-40B4-BE49-F238E27FC236}">
                  <a16:creationId xmlns:a16="http://schemas.microsoft.com/office/drawing/2014/main" id="{F6120F8C-80A4-4C11-A9F5-6E32AD9D9144}"/>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67776" y="9409235"/>
              <a:ext cx="2720126" cy="1216282"/>
            </a:xfrm>
            <a:prstGeom prst="rect">
              <a:avLst/>
            </a:prstGeom>
          </p:spPr>
        </p:pic>
      </p:grpSp>
    </p:spTree>
    <p:extLst>
      <p:ext uri="{BB962C8B-B14F-4D97-AF65-F5344CB8AC3E}">
        <p14:creationId xmlns:p14="http://schemas.microsoft.com/office/powerpoint/2010/main" val="27643426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13014</TotalTime>
  <Words>1805</Words>
  <Application>Microsoft Office PowerPoint</Application>
  <PresentationFormat>ユーザー設定</PresentationFormat>
  <Paragraphs>82</Paragraphs>
  <Slides>5</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Raleway-SemiBold</vt:lpstr>
      <vt:lpstr>源ノ角ゴシック JP</vt:lpstr>
      <vt:lpstr>源ノ角ゴシック JP Heavy</vt:lpstr>
      <vt:lpstr>游ゴシック</vt:lpstr>
      <vt:lpstr>游明朝</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Fileaudit_WP003</dc:title>
  <dc:creator>湯田 和美</dc:creator>
  <cp:lastModifiedBy>湯田 和美</cp:lastModifiedBy>
  <cp:revision>677</cp:revision>
  <cp:lastPrinted>2019-09-11T05:47:43Z</cp:lastPrinted>
  <dcterms:created xsi:type="dcterms:W3CDTF">2019-04-26T00:10:21Z</dcterms:created>
  <dcterms:modified xsi:type="dcterms:W3CDTF">2021-10-27T04:50:26Z</dcterms:modified>
</cp:coreProperties>
</file>