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5" r:id="rId2"/>
    <p:sldId id="260" r:id="rId3"/>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8FD2"/>
    <a:srgbClr val="FCC500"/>
    <a:srgbClr val="008DD0"/>
    <a:srgbClr val="008CCF"/>
    <a:srgbClr val="1F75BC"/>
    <a:srgbClr val="FDDF6D"/>
    <a:srgbClr val="169DED"/>
    <a:srgbClr val="BBBBBB"/>
    <a:srgbClr val="2074A6"/>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9" autoAdjust="0"/>
    <p:restoredTop sz="95202" autoAdjust="0"/>
  </p:normalViewPr>
  <p:slideViewPr>
    <p:cSldViewPr snapToGrid="0">
      <p:cViewPr>
        <p:scale>
          <a:sx n="125" d="100"/>
          <a:sy n="125" d="100"/>
        </p:scale>
        <p:origin x="1037" y="-4469"/>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38982FA7-BA22-4F9B-BEEE-703E0A699461}" type="datetimeFigureOut">
              <a:rPr kumimoji="1" lang="ja-JP" altLang="en-US" smtClean="0"/>
              <a:t>2021/10/27</a:t>
            </a:fld>
            <a:endParaRPr kumimoji="1" lang="ja-JP" altLang="en-US"/>
          </a:p>
        </p:txBody>
      </p:sp>
      <p:sp>
        <p:nvSpPr>
          <p:cNvPr id="4" name="スライド イメージ プレースホルダー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149FD899-0903-40F2-B574-768635FA94A1}" type="slidenum">
              <a:rPr kumimoji="1" lang="ja-JP" altLang="en-US" smtClean="0"/>
              <a:t>‹#›</a:t>
            </a:fld>
            <a:endParaRPr kumimoji="1" lang="ja-JP" altLang="en-US"/>
          </a:p>
        </p:txBody>
      </p:sp>
    </p:spTree>
    <p:extLst>
      <p:ext uri="{BB962C8B-B14F-4D97-AF65-F5344CB8AC3E}">
        <p14:creationId xmlns:p14="http://schemas.microsoft.com/office/powerpoint/2010/main" val="42487303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9FD899-0903-40F2-B574-768635FA94A1}" type="slidenum">
              <a:rPr kumimoji="1" lang="ja-JP" altLang="en-US" smtClean="0"/>
              <a:t>1</a:t>
            </a:fld>
            <a:endParaRPr kumimoji="1" lang="ja-JP" altLang="en-US"/>
          </a:p>
        </p:txBody>
      </p:sp>
    </p:spTree>
    <p:extLst>
      <p:ext uri="{BB962C8B-B14F-4D97-AF65-F5344CB8AC3E}">
        <p14:creationId xmlns:p14="http://schemas.microsoft.com/office/powerpoint/2010/main" val="152451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9FD899-0903-40F2-B574-768635FA94A1}" type="slidenum">
              <a:rPr kumimoji="1" lang="ja-JP" altLang="en-US" smtClean="0"/>
              <a:t>2</a:t>
            </a:fld>
            <a:endParaRPr kumimoji="1" lang="ja-JP" altLang="en-US"/>
          </a:p>
        </p:txBody>
      </p:sp>
    </p:spTree>
    <p:extLst>
      <p:ext uri="{BB962C8B-B14F-4D97-AF65-F5344CB8AC3E}">
        <p14:creationId xmlns:p14="http://schemas.microsoft.com/office/powerpoint/2010/main" val="127987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292407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89867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359734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355848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372221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347132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143252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168455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168616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85986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82DE9C-D7E7-48B3-AC80-CCD972012D48}"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157691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F82DE9C-D7E7-48B3-AC80-CCD972012D48}" type="datetimeFigureOut">
              <a:rPr kumimoji="1" lang="ja-JP" altLang="en-US" smtClean="0"/>
              <a:t>2021/10/27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6D1781B-4872-40D0-B53C-CA45BB2C7C39}" type="slidenum">
              <a:rPr kumimoji="1" lang="ja-JP" altLang="en-US" smtClean="0"/>
              <a:t>‹#›</a:t>
            </a:fld>
            <a:endParaRPr kumimoji="1" lang="ja-JP" altLang="en-US"/>
          </a:p>
        </p:txBody>
      </p:sp>
    </p:spTree>
    <p:extLst>
      <p:ext uri="{BB962C8B-B14F-4D97-AF65-F5344CB8AC3E}">
        <p14:creationId xmlns:p14="http://schemas.microsoft.com/office/powerpoint/2010/main" val="3734007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60D1A6-6703-4B69-A8A5-AA7AF8A721E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 r="-1922" b="42281"/>
          <a:stretch/>
        </p:blipFill>
        <p:spPr>
          <a:xfrm>
            <a:off x="-612907" y="222192"/>
            <a:ext cx="8777463" cy="2651081"/>
          </a:xfrm>
          <a:prstGeom prst="rect">
            <a:avLst/>
          </a:prstGeom>
        </p:spPr>
      </p:pic>
      <p:sp>
        <p:nvSpPr>
          <p:cNvPr id="8" name="フローチャート: 処理 7">
            <a:extLst>
              <a:ext uri="{FF2B5EF4-FFF2-40B4-BE49-F238E27FC236}">
                <a16:creationId xmlns:a16="http://schemas.microsoft.com/office/drawing/2014/main" id="{5E149378-8B46-4776-93B9-EA3085BCDAA4}"/>
              </a:ext>
            </a:extLst>
          </p:cNvPr>
          <p:cNvSpPr/>
          <p:nvPr/>
        </p:nvSpPr>
        <p:spPr>
          <a:xfrm>
            <a:off x="-28270" y="2932308"/>
            <a:ext cx="2749227" cy="7781468"/>
          </a:xfrm>
          <a:prstGeom prst="flowChartProcess">
            <a:avLst/>
          </a:prstGeom>
          <a:solidFill>
            <a:srgbClr val="0F8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6EE3475-A6B1-4A66-BC3E-718B487DBDE8}"/>
              </a:ext>
            </a:extLst>
          </p:cNvPr>
          <p:cNvSpPr txBox="1"/>
          <p:nvPr/>
        </p:nvSpPr>
        <p:spPr>
          <a:xfrm>
            <a:off x="113483" y="5039730"/>
            <a:ext cx="2484000" cy="1954381"/>
          </a:xfrm>
          <a:prstGeom prst="rect">
            <a:avLst/>
          </a:prstGeom>
          <a:noFill/>
        </p:spPr>
        <p:txBody>
          <a:bodyPr wrap="square" rtlCol="0">
            <a:spAutoFit/>
          </a:bodyPr>
          <a:lstStyle/>
          <a:p>
            <a:r>
              <a:rPr kumimoji="1" lang="ja-JP" altLang="en-US" sz="1100" b="1" dirty="0">
                <a:solidFill>
                  <a:schemeClr val="bg1"/>
                </a:solidFill>
                <a:latin typeface="+mn-ea"/>
              </a:rPr>
              <a:t>「</a:t>
            </a:r>
            <a:r>
              <a:rPr kumimoji="1" lang="en-US" altLang="ja-JP" sz="1100" b="1" dirty="0" err="1">
                <a:solidFill>
                  <a:schemeClr val="bg1"/>
                </a:solidFill>
                <a:latin typeface="+mn-ea"/>
              </a:rPr>
              <a:t>UserLock</a:t>
            </a:r>
            <a:r>
              <a:rPr kumimoji="1" lang="ja-JP" altLang="en-US" sz="1100" b="1" dirty="0">
                <a:solidFill>
                  <a:schemeClr val="bg1"/>
                </a:solidFill>
                <a:latin typeface="+mn-ea"/>
              </a:rPr>
              <a:t>」は、誰が、どの場所から、どの時間に、どの情報にアクセスしていたのかというデータを確認できるため、ネットワーク全体のアクセス管理に役立ちました。</a:t>
            </a:r>
            <a:endParaRPr kumimoji="1" lang="en-US" altLang="ja-JP" sz="1100" b="1" dirty="0">
              <a:solidFill>
                <a:schemeClr val="bg1"/>
              </a:solidFill>
              <a:latin typeface="+mn-ea"/>
            </a:endParaRPr>
          </a:p>
          <a:p>
            <a:endParaRPr kumimoji="1" lang="en-US" altLang="ja-JP" sz="1100" b="1" dirty="0">
              <a:solidFill>
                <a:schemeClr val="bg1"/>
              </a:solidFill>
              <a:latin typeface="+mn-ea"/>
            </a:endParaRPr>
          </a:p>
          <a:p>
            <a:r>
              <a:rPr kumimoji="1" lang="ja-JP" altLang="en-US" sz="1100" b="1" dirty="0">
                <a:solidFill>
                  <a:schemeClr val="bg1"/>
                </a:solidFill>
                <a:latin typeface="+mn-ea"/>
              </a:rPr>
              <a:t> 「</a:t>
            </a:r>
            <a:r>
              <a:rPr kumimoji="1" lang="en-US" altLang="ja-JP" sz="1100" b="1" dirty="0" err="1">
                <a:solidFill>
                  <a:schemeClr val="bg1"/>
                </a:solidFill>
                <a:latin typeface="+mn-ea"/>
              </a:rPr>
              <a:t>FileAudit</a:t>
            </a:r>
            <a:r>
              <a:rPr kumimoji="1" lang="ja-JP" altLang="en-US" sz="1100" b="1" dirty="0">
                <a:solidFill>
                  <a:schemeClr val="bg1"/>
                </a:solidFill>
                <a:latin typeface="+mn-ea"/>
              </a:rPr>
              <a:t>」は、ファイルの移動、もしくは削除されたかどうか、またファイルがいつどこでアクセスされたかを追跡し、対象者を特定するのに役立ちました。</a:t>
            </a:r>
          </a:p>
        </p:txBody>
      </p:sp>
      <p:sp>
        <p:nvSpPr>
          <p:cNvPr id="33" name="テキスト ボックス 32">
            <a:extLst>
              <a:ext uri="{FF2B5EF4-FFF2-40B4-BE49-F238E27FC236}">
                <a16:creationId xmlns:a16="http://schemas.microsoft.com/office/drawing/2014/main" id="{BB31A4C9-1ECC-400A-BD94-75A7BF98E666}"/>
              </a:ext>
            </a:extLst>
          </p:cNvPr>
          <p:cNvSpPr txBox="1"/>
          <p:nvPr/>
        </p:nvSpPr>
        <p:spPr>
          <a:xfrm>
            <a:off x="131471" y="7667715"/>
            <a:ext cx="2484000" cy="1785104"/>
          </a:xfrm>
          <a:prstGeom prst="rect">
            <a:avLst/>
          </a:prstGeom>
          <a:noFill/>
        </p:spPr>
        <p:txBody>
          <a:bodyPr wrap="square" rtlCol="0">
            <a:spAutoFit/>
          </a:bodyPr>
          <a:lstStyle/>
          <a:p>
            <a:r>
              <a:rPr kumimoji="1" lang="ja-JP" altLang="en-US" sz="1100" b="1" dirty="0">
                <a:solidFill>
                  <a:schemeClr val="bg1"/>
                </a:solidFill>
                <a:latin typeface="+mn-ea"/>
              </a:rPr>
              <a:t>従業員の作業を中断することなく、ネットワークアクセスとログインアクティビティを監視できることです。 「</a:t>
            </a:r>
            <a:r>
              <a:rPr kumimoji="1" lang="en-US" altLang="ja-JP" sz="1100" b="1" dirty="0" err="1">
                <a:solidFill>
                  <a:schemeClr val="bg1"/>
                </a:solidFill>
                <a:latin typeface="+mn-ea"/>
              </a:rPr>
              <a:t>UserLock</a:t>
            </a:r>
            <a:r>
              <a:rPr kumimoji="1" lang="ja-JP" altLang="en-US" sz="1100" b="1" dirty="0">
                <a:solidFill>
                  <a:schemeClr val="bg1"/>
                </a:solidFill>
                <a:latin typeface="+mn-ea"/>
              </a:rPr>
              <a:t>」と「</a:t>
            </a:r>
            <a:r>
              <a:rPr kumimoji="1" lang="en-US" altLang="ja-JP" sz="1100" b="1" dirty="0" err="1">
                <a:solidFill>
                  <a:schemeClr val="bg1"/>
                </a:solidFill>
                <a:latin typeface="+mn-ea"/>
              </a:rPr>
              <a:t>FileAudit</a:t>
            </a:r>
            <a:r>
              <a:rPr kumimoji="1" lang="ja-JP" altLang="en-US" sz="1100" b="1" dirty="0">
                <a:solidFill>
                  <a:schemeClr val="bg1"/>
                </a:solidFill>
                <a:latin typeface="+mn-ea"/>
              </a:rPr>
              <a:t>」を同時に活用することで、従業員の本人確認が可能になり、編集、コピー、削除などの共有ファイルに対して行われたアクションを追跡し、そしてそのアクションを従業員に関連付けすることが可能となります。</a:t>
            </a:r>
          </a:p>
        </p:txBody>
      </p:sp>
      <p:sp>
        <p:nvSpPr>
          <p:cNvPr id="58" name="正方形/長方形 57">
            <a:extLst>
              <a:ext uri="{FF2B5EF4-FFF2-40B4-BE49-F238E27FC236}">
                <a16:creationId xmlns:a16="http://schemas.microsoft.com/office/drawing/2014/main" id="{E6BA82FC-D7A6-4318-8403-57D76435F39B}"/>
              </a:ext>
            </a:extLst>
          </p:cNvPr>
          <p:cNvSpPr/>
          <p:nvPr/>
        </p:nvSpPr>
        <p:spPr>
          <a:xfrm>
            <a:off x="-43963" y="4623121"/>
            <a:ext cx="3126855" cy="36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DE257BA-E619-4A65-8808-FA7D48013371}"/>
              </a:ext>
            </a:extLst>
          </p:cNvPr>
          <p:cNvSpPr/>
          <p:nvPr/>
        </p:nvSpPr>
        <p:spPr>
          <a:xfrm>
            <a:off x="-43964" y="7165701"/>
            <a:ext cx="3126855" cy="36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73A65A0A-2778-4D58-9FDC-33E51822F0A3}"/>
              </a:ext>
            </a:extLst>
          </p:cNvPr>
          <p:cNvSpPr txBox="1"/>
          <p:nvPr/>
        </p:nvSpPr>
        <p:spPr>
          <a:xfrm>
            <a:off x="595732" y="7201226"/>
            <a:ext cx="902811" cy="307777"/>
          </a:xfrm>
          <a:prstGeom prst="rect">
            <a:avLst/>
          </a:prstGeom>
          <a:noFill/>
        </p:spPr>
        <p:txBody>
          <a:bodyPr wrap="none" rtlCol="0">
            <a:spAutoFit/>
          </a:bodyPr>
          <a:lstStyle/>
          <a:p>
            <a:r>
              <a:rPr kumimoji="1" lang="ja-JP" altLang="en-US" sz="1400" b="1" dirty="0">
                <a:solidFill>
                  <a:srgbClr val="0F8FD2"/>
                </a:solidFill>
                <a:latin typeface="+mn-ea"/>
              </a:rPr>
              <a:t>導入効果</a:t>
            </a:r>
          </a:p>
        </p:txBody>
      </p:sp>
      <p:sp>
        <p:nvSpPr>
          <p:cNvPr id="56" name="テキスト ボックス 55">
            <a:extLst>
              <a:ext uri="{FF2B5EF4-FFF2-40B4-BE49-F238E27FC236}">
                <a16:creationId xmlns:a16="http://schemas.microsoft.com/office/drawing/2014/main" id="{CB1561F5-3744-40E6-8BCA-4A0A86EA49B4}"/>
              </a:ext>
            </a:extLst>
          </p:cNvPr>
          <p:cNvSpPr txBox="1"/>
          <p:nvPr/>
        </p:nvSpPr>
        <p:spPr>
          <a:xfrm>
            <a:off x="571773" y="4670614"/>
            <a:ext cx="1441420" cy="307777"/>
          </a:xfrm>
          <a:prstGeom prst="rect">
            <a:avLst/>
          </a:prstGeom>
          <a:noFill/>
        </p:spPr>
        <p:txBody>
          <a:bodyPr wrap="none" rtlCol="0">
            <a:spAutoFit/>
          </a:bodyPr>
          <a:lstStyle/>
          <a:p>
            <a:r>
              <a:rPr kumimoji="1" lang="ja-JP" altLang="en-US" sz="1400" b="1" dirty="0">
                <a:solidFill>
                  <a:srgbClr val="0F8FD2"/>
                </a:solidFill>
                <a:latin typeface="+mn-ea"/>
              </a:rPr>
              <a:t>ソリューション</a:t>
            </a:r>
          </a:p>
        </p:txBody>
      </p:sp>
      <p:pic>
        <p:nvPicPr>
          <p:cNvPr id="84" name="グラフィックス 83" descr="開いたフォルダー">
            <a:extLst>
              <a:ext uri="{FF2B5EF4-FFF2-40B4-BE49-F238E27FC236}">
                <a16:creationId xmlns:a16="http://schemas.microsoft.com/office/drawing/2014/main" id="{78298764-0552-44F2-BAAA-AE7A10F47D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985" y="4649251"/>
            <a:ext cx="312388" cy="312388"/>
          </a:xfrm>
          <a:prstGeom prst="rect">
            <a:avLst/>
          </a:prstGeom>
        </p:spPr>
      </p:pic>
      <p:pic>
        <p:nvPicPr>
          <p:cNvPr id="85" name="グラフィックス 84" descr="開いたフォルダー">
            <a:extLst>
              <a:ext uri="{FF2B5EF4-FFF2-40B4-BE49-F238E27FC236}">
                <a16:creationId xmlns:a16="http://schemas.microsoft.com/office/drawing/2014/main" id="{96FE321F-DCBA-4591-8227-F249D1CA4C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732" y="7175734"/>
            <a:ext cx="312388" cy="312388"/>
          </a:xfrm>
          <a:prstGeom prst="rect">
            <a:avLst/>
          </a:prstGeom>
        </p:spPr>
      </p:pic>
      <p:grpSp>
        <p:nvGrpSpPr>
          <p:cNvPr id="65" name="グループ化 64">
            <a:extLst>
              <a:ext uri="{FF2B5EF4-FFF2-40B4-BE49-F238E27FC236}">
                <a16:creationId xmlns:a16="http://schemas.microsoft.com/office/drawing/2014/main" id="{36E8AF2E-3AEE-4E54-A055-60F6C28C78E2}"/>
              </a:ext>
            </a:extLst>
          </p:cNvPr>
          <p:cNvGrpSpPr/>
          <p:nvPr/>
        </p:nvGrpSpPr>
        <p:grpSpPr>
          <a:xfrm>
            <a:off x="5740949" y="-21246"/>
            <a:ext cx="1741558" cy="633386"/>
            <a:chOff x="1301025" y="1251092"/>
            <a:chExt cx="1741558" cy="633386"/>
          </a:xfrm>
        </p:grpSpPr>
        <p:sp>
          <p:nvSpPr>
            <p:cNvPr id="74" name="テキスト ボックス 73">
              <a:extLst>
                <a:ext uri="{FF2B5EF4-FFF2-40B4-BE49-F238E27FC236}">
                  <a16:creationId xmlns:a16="http://schemas.microsoft.com/office/drawing/2014/main" id="{5359E132-AF12-4941-AE45-E7611C2A7DD0}"/>
                </a:ext>
              </a:extLst>
            </p:cNvPr>
            <p:cNvSpPr txBox="1"/>
            <p:nvPr/>
          </p:nvSpPr>
          <p:spPr>
            <a:xfrm>
              <a:off x="1301025" y="1251835"/>
              <a:ext cx="444352" cy="630942"/>
            </a:xfrm>
            <a:prstGeom prst="rect">
              <a:avLst/>
            </a:prstGeom>
            <a:noFill/>
          </p:spPr>
          <p:txBody>
            <a:bodyPr wrap="none" rtlCol="0">
              <a:spAutoFit/>
            </a:bodyPr>
            <a:lstStyle/>
            <a:p>
              <a:r>
                <a:rPr kumimoji="1" lang="en-US" altLang="ja-JP" sz="3500" b="1" dirty="0">
                  <a:latin typeface="Century Gothic" panose="020B0502020202020204" pitchFamily="34" charset="0"/>
                </a:rPr>
                <a:t>B</a:t>
              </a:r>
              <a:endParaRPr kumimoji="1" lang="ja-JP" altLang="en-US" sz="3500" b="1" dirty="0">
                <a:latin typeface="Century Gothic" panose="020B0502020202020204" pitchFamily="34" charset="0"/>
              </a:endParaRPr>
            </a:p>
          </p:txBody>
        </p:sp>
        <p:sp>
          <p:nvSpPr>
            <p:cNvPr id="76" name="テキスト ボックス 75">
              <a:extLst>
                <a:ext uri="{FF2B5EF4-FFF2-40B4-BE49-F238E27FC236}">
                  <a16:creationId xmlns:a16="http://schemas.microsoft.com/office/drawing/2014/main" id="{C6B18A6C-218B-4524-A12F-8C5B6F772082}"/>
                </a:ext>
              </a:extLst>
            </p:cNvPr>
            <p:cNvSpPr txBox="1"/>
            <p:nvPr/>
          </p:nvSpPr>
          <p:spPr>
            <a:xfrm>
              <a:off x="1555345" y="1251631"/>
              <a:ext cx="444352" cy="630942"/>
            </a:xfrm>
            <a:prstGeom prst="rect">
              <a:avLst/>
            </a:prstGeom>
            <a:noFill/>
          </p:spPr>
          <p:txBody>
            <a:bodyPr wrap="none" rtlCol="0">
              <a:spAutoFit/>
            </a:bodyPr>
            <a:lstStyle/>
            <a:p>
              <a:r>
                <a:rPr kumimoji="1" lang="en-US" altLang="ja-JP" sz="3500" b="1" dirty="0">
                  <a:latin typeface="Century Gothic" panose="020B0502020202020204" pitchFamily="34" charset="0"/>
                </a:rPr>
                <a:t>R</a:t>
              </a:r>
              <a:endParaRPr kumimoji="1" lang="ja-JP" altLang="en-US" sz="3500" b="1" dirty="0">
                <a:latin typeface="Century Gothic" panose="020B0502020202020204" pitchFamily="34" charset="0"/>
              </a:endParaRPr>
            </a:p>
          </p:txBody>
        </p:sp>
        <p:sp>
          <p:nvSpPr>
            <p:cNvPr id="77" name="テキスト ボックス 76">
              <a:extLst>
                <a:ext uri="{FF2B5EF4-FFF2-40B4-BE49-F238E27FC236}">
                  <a16:creationId xmlns:a16="http://schemas.microsoft.com/office/drawing/2014/main" id="{F0E9999E-B8EE-490D-8A0D-53AA2A96DB88}"/>
                </a:ext>
              </a:extLst>
            </p:cNvPr>
            <p:cNvSpPr txBox="1"/>
            <p:nvPr/>
          </p:nvSpPr>
          <p:spPr>
            <a:xfrm>
              <a:off x="1805146" y="1251631"/>
              <a:ext cx="516488" cy="630942"/>
            </a:xfrm>
            <a:prstGeom prst="rect">
              <a:avLst/>
            </a:prstGeom>
            <a:noFill/>
          </p:spPr>
          <p:txBody>
            <a:bodyPr wrap="none" rtlCol="0">
              <a:spAutoFit/>
            </a:bodyPr>
            <a:lstStyle/>
            <a:p>
              <a:r>
                <a:rPr kumimoji="1" lang="en-US" altLang="ja-JP" sz="3500" b="1" dirty="0">
                  <a:latin typeface="Century Gothic" panose="020B0502020202020204" pitchFamily="34" charset="0"/>
                </a:rPr>
                <a:t>A</a:t>
              </a:r>
              <a:endParaRPr kumimoji="1" lang="ja-JP" altLang="en-US" sz="3500" b="1" dirty="0">
                <a:latin typeface="Century Gothic" panose="020B0502020202020204" pitchFamily="34" charset="0"/>
              </a:endParaRPr>
            </a:p>
          </p:txBody>
        </p:sp>
        <p:sp>
          <p:nvSpPr>
            <p:cNvPr id="78" name="テキスト ボックス 77">
              <a:extLst>
                <a:ext uri="{FF2B5EF4-FFF2-40B4-BE49-F238E27FC236}">
                  <a16:creationId xmlns:a16="http://schemas.microsoft.com/office/drawing/2014/main" id="{DE16EDAB-8449-4502-A21E-54F97BDC913D}"/>
                </a:ext>
              </a:extLst>
            </p:cNvPr>
            <p:cNvSpPr txBox="1"/>
            <p:nvPr/>
          </p:nvSpPr>
          <p:spPr>
            <a:xfrm>
              <a:off x="2085140" y="1251092"/>
              <a:ext cx="516488" cy="630942"/>
            </a:xfrm>
            <a:prstGeom prst="rect">
              <a:avLst/>
            </a:prstGeom>
            <a:noFill/>
          </p:spPr>
          <p:txBody>
            <a:bodyPr wrap="none" rtlCol="0">
              <a:spAutoFit/>
            </a:bodyPr>
            <a:lstStyle/>
            <a:p>
              <a:r>
                <a:rPr kumimoji="1" lang="en-US" altLang="ja-JP" sz="3500" b="1" dirty="0">
                  <a:latin typeface="Century Gothic" panose="020B0502020202020204" pitchFamily="34" charset="0"/>
                </a:rPr>
                <a:t>V</a:t>
              </a:r>
              <a:endParaRPr kumimoji="1" lang="ja-JP" altLang="en-US" sz="3500" b="1" dirty="0">
                <a:latin typeface="Century Gothic" panose="020B0502020202020204" pitchFamily="34" charset="0"/>
              </a:endParaRPr>
            </a:p>
          </p:txBody>
        </p:sp>
        <p:sp>
          <p:nvSpPr>
            <p:cNvPr id="80" name="テキスト ボックス 79">
              <a:extLst>
                <a:ext uri="{FF2B5EF4-FFF2-40B4-BE49-F238E27FC236}">
                  <a16:creationId xmlns:a16="http://schemas.microsoft.com/office/drawing/2014/main" id="{64C9401B-0D9E-47BF-A98D-388069708AF7}"/>
                </a:ext>
              </a:extLst>
            </p:cNvPr>
            <p:cNvSpPr txBox="1"/>
            <p:nvPr/>
          </p:nvSpPr>
          <p:spPr>
            <a:xfrm>
              <a:off x="2346476" y="1252083"/>
              <a:ext cx="516488" cy="630942"/>
            </a:xfrm>
            <a:prstGeom prst="rect">
              <a:avLst/>
            </a:prstGeom>
            <a:noFill/>
          </p:spPr>
          <p:txBody>
            <a:bodyPr wrap="none" rtlCol="0">
              <a:spAutoFit/>
            </a:bodyPr>
            <a:lstStyle/>
            <a:p>
              <a:r>
                <a:rPr kumimoji="1" lang="en-US" altLang="ja-JP" sz="3500" b="1" dirty="0">
                  <a:latin typeface="Century Gothic" panose="020B0502020202020204" pitchFamily="34" charset="0"/>
                </a:rPr>
                <a:t>A</a:t>
              </a:r>
              <a:endParaRPr kumimoji="1" lang="ja-JP" altLang="en-US" sz="3500" b="1" dirty="0">
                <a:latin typeface="Century Gothic" panose="020B0502020202020204" pitchFamily="34" charset="0"/>
              </a:endParaRPr>
            </a:p>
          </p:txBody>
        </p:sp>
        <p:sp>
          <p:nvSpPr>
            <p:cNvPr id="82" name="テキスト ボックス 81">
              <a:extLst>
                <a:ext uri="{FF2B5EF4-FFF2-40B4-BE49-F238E27FC236}">
                  <a16:creationId xmlns:a16="http://schemas.microsoft.com/office/drawing/2014/main" id="{30095CFE-2856-4BA1-B1D1-21B8E2A29B61}"/>
                </a:ext>
              </a:extLst>
            </p:cNvPr>
            <p:cNvSpPr txBox="1"/>
            <p:nvPr/>
          </p:nvSpPr>
          <p:spPr>
            <a:xfrm>
              <a:off x="2671629" y="1253536"/>
              <a:ext cx="309700" cy="630942"/>
            </a:xfrm>
            <a:prstGeom prst="rect">
              <a:avLst/>
            </a:prstGeom>
            <a:noFill/>
          </p:spPr>
          <p:txBody>
            <a:bodyPr wrap="none" rtlCol="0">
              <a:spAutoFit/>
            </a:bodyPr>
            <a:lstStyle/>
            <a:p>
              <a:r>
                <a:rPr kumimoji="1" lang="en-US" altLang="ja-JP" sz="3500" b="1" dirty="0">
                  <a:latin typeface="Century Gothic" panose="020B0502020202020204" pitchFamily="34" charset="0"/>
                </a:rPr>
                <a:t>!</a:t>
              </a:r>
              <a:endParaRPr kumimoji="1" lang="ja-JP" altLang="en-US" sz="3500" b="1" dirty="0">
                <a:latin typeface="Century Gothic" panose="020B0502020202020204" pitchFamily="34" charset="0"/>
              </a:endParaRPr>
            </a:p>
          </p:txBody>
        </p:sp>
        <p:sp>
          <p:nvSpPr>
            <p:cNvPr id="83" name="テキスト ボックス 82">
              <a:extLst>
                <a:ext uri="{FF2B5EF4-FFF2-40B4-BE49-F238E27FC236}">
                  <a16:creationId xmlns:a16="http://schemas.microsoft.com/office/drawing/2014/main" id="{31DE4237-89ED-4CE6-9FB9-1E96BD039489}"/>
                </a:ext>
              </a:extLst>
            </p:cNvPr>
            <p:cNvSpPr txBox="1"/>
            <p:nvPr/>
          </p:nvSpPr>
          <p:spPr>
            <a:xfrm>
              <a:off x="2800209" y="1611059"/>
              <a:ext cx="242374" cy="184666"/>
            </a:xfrm>
            <a:prstGeom prst="rect">
              <a:avLst/>
            </a:prstGeom>
            <a:noFill/>
          </p:spPr>
          <p:txBody>
            <a:bodyPr wrap="none" rtlCol="0">
              <a:spAutoFit/>
            </a:bodyPr>
            <a:lstStyle/>
            <a:p>
              <a:r>
                <a:rPr kumimoji="1" lang="en-US" altLang="ja-JP" sz="600" b="1" dirty="0">
                  <a:latin typeface="Century Gothic" panose="020B0502020202020204" pitchFamily="34" charset="0"/>
                </a:rPr>
                <a:t>®</a:t>
              </a:r>
              <a:endParaRPr kumimoji="1" lang="ja-JP" altLang="en-US" sz="600" b="1" dirty="0">
                <a:latin typeface="Century Gothic" panose="020B0502020202020204" pitchFamily="34" charset="0"/>
              </a:endParaRPr>
            </a:p>
          </p:txBody>
        </p:sp>
      </p:grpSp>
      <p:sp>
        <p:nvSpPr>
          <p:cNvPr id="3" name="正方形/長方形 2">
            <a:extLst>
              <a:ext uri="{FF2B5EF4-FFF2-40B4-BE49-F238E27FC236}">
                <a16:creationId xmlns:a16="http://schemas.microsoft.com/office/drawing/2014/main" id="{2E2D6F1E-1A36-4B93-AB57-A6063D508D48}"/>
              </a:ext>
            </a:extLst>
          </p:cNvPr>
          <p:cNvSpPr/>
          <p:nvPr/>
        </p:nvSpPr>
        <p:spPr>
          <a:xfrm>
            <a:off x="113482" y="1249152"/>
            <a:ext cx="4847138" cy="1015663"/>
          </a:xfrm>
          <a:prstGeom prst="rect">
            <a:avLst/>
          </a:prstGeom>
        </p:spPr>
        <p:txBody>
          <a:bodyPr wrap="square">
            <a:spAutoFit/>
          </a:bodyPr>
          <a:lstStyle/>
          <a:p>
            <a:r>
              <a:rPr kumimoji="1" lang="ja-JP" altLang="en-US" sz="2000" b="1" dirty="0">
                <a:solidFill>
                  <a:schemeClr val="bg1"/>
                </a:solidFill>
                <a:latin typeface="+mn-ea"/>
              </a:rPr>
              <a:t>不正なネットワークやファイルへの</a:t>
            </a:r>
            <a:endParaRPr kumimoji="1" lang="en-US" altLang="ja-JP" sz="2000" b="1" dirty="0">
              <a:solidFill>
                <a:schemeClr val="bg1"/>
              </a:solidFill>
              <a:latin typeface="+mn-ea"/>
            </a:endParaRPr>
          </a:p>
          <a:p>
            <a:r>
              <a:rPr kumimoji="1" lang="ja-JP" altLang="en-US" sz="2000" b="1" dirty="0">
                <a:solidFill>
                  <a:schemeClr val="bg1"/>
                </a:solidFill>
                <a:latin typeface="+mn-ea"/>
              </a:rPr>
              <a:t>アクセスによって起こるセキュリティ</a:t>
            </a:r>
            <a:endParaRPr kumimoji="1" lang="en-US" altLang="ja-JP" sz="2000" b="1" dirty="0">
              <a:solidFill>
                <a:schemeClr val="bg1"/>
              </a:solidFill>
              <a:latin typeface="+mn-ea"/>
            </a:endParaRPr>
          </a:p>
          <a:p>
            <a:r>
              <a:rPr kumimoji="1" lang="ja-JP" altLang="en-US" sz="2000" b="1" dirty="0">
                <a:solidFill>
                  <a:schemeClr val="bg1"/>
                </a:solidFill>
                <a:latin typeface="+mn-ea"/>
              </a:rPr>
              <a:t>リスクに対処</a:t>
            </a:r>
          </a:p>
        </p:txBody>
      </p:sp>
      <p:grpSp>
        <p:nvGrpSpPr>
          <p:cNvPr id="115" name="グループ化 114">
            <a:extLst>
              <a:ext uri="{FF2B5EF4-FFF2-40B4-BE49-F238E27FC236}">
                <a16:creationId xmlns:a16="http://schemas.microsoft.com/office/drawing/2014/main" id="{8D34FCC5-0264-48CC-BCC7-CC979D99B5AA}"/>
              </a:ext>
            </a:extLst>
          </p:cNvPr>
          <p:cNvGrpSpPr/>
          <p:nvPr/>
        </p:nvGrpSpPr>
        <p:grpSpPr>
          <a:xfrm>
            <a:off x="210581" y="767046"/>
            <a:ext cx="1879017" cy="432000"/>
            <a:chOff x="441257" y="785884"/>
            <a:chExt cx="1879017" cy="432000"/>
          </a:xfrm>
        </p:grpSpPr>
        <p:sp>
          <p:nvSpPr>
            <p:cNvPr id="9" name="正方形/長方形 8">
              <a:extLst>
                <a:ext uri="{FF2B5EF4-FFF2-40B4-BE49-F238E27FC236}">
                  <a16:creationId xmlns:a16="http://schemas.microsoft.com/office/drawing/2014/main" id="{742855B9-6BC2-42AF-8EC2-E660FC9E9EBC}"/>
                </a:ext>
              </a:extLst>
            </p:cNvPr>
            <p:cNvSpPr/>
            <p:nvPr/>
          </p:nvSpPr>
          <p:spPr>
            <a:xfrm>
              <a:off x="441257" y="785884"/>
              <a:ext cx="432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bIns="72000" rtlCol="0" anchor="ctr"/>
            <a:lstStyle/>
            <a:p>
              <a:pPr algn="ctr"/>
              <a:r>
                <a:rPr kumimoji="1" lang="ja-JP" altLang="en-US" sz="2600" b="1" dirty="0">
                  <a:solidFill>
                    <a:srgbClr val="008CCF"/>
                  </a:solidFill>
                  <a:latin typeface="+mn-ea"/>
                </a:rPr>
                <a:t>導</a:t>
              </a:r>
            </a:p>
          </p:txBody>
        </p:sp>
        <p:sp>
          <p:nvSpPr>
            <p:cNvPr id="24" name="正方形/長方形 23">
              <a:extLst>
                <a:ext uri="{FF2B5EF4-FFF2-40B4-BE49-F238E27FC236}">
                  <a16:creationId xmlns:a16="http://schemas.microsoft.com/office/drawing/2014/main" id="{F7B57D67-A481-4726-B6BA-3261712787E1}"/>
                </a:ext>
              </a:extLst>
            </p:cNvPr>
            <p:cNvSpPr/>
            <p:nvPr/>
          </p:nvSpPr>
          <p:spPr>
            <a:xfrm>
              <a:off x="923596" y="785884"/>
              <a:ext cx="432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bIns="72000" rtlCol="0" anchor="ctr"/>
            <a:lstStyle/>
            <a:p>
              <a:pPr algn="ctr"/>
              <a:r>
                <a:rPr kumimoji="1" lang="ja-JP" altLang="en-US" sz="2600" b="1" dirty="0">
                  <a:solidFill>
                    <a:srgbClr val="008CCF"/>
                  </a:solidFill>
                  <a:latin typeface="+mn-ea"/>
                </a:rPr>
                <a:t>入</a:t>
              </a:r>
            </a:p>
          </p:txBody>
        </p:sp>
        <p:sp>
          <p:nvSpPr>
            <p:cNvPr id="25" name="正方形/長方形 24">
              <a:extLst>
                <a:ext uri="{FF2B5EF4-FFF2-40B4-BE49-F238E27FC236}">
                  <a16:creationId xmlns:a16="http://schemas.microsoft.com/office/drawing/2014/main" id="{1AC8D6D7-A0F4-4745-A6ED-249001CC0574}"/>
                </a:ext>
              </a:extLst>
            </p:cNvPr>
            <p:cNvSpPr/>
            <p:nvPr/>
          </p:nvSpPr>
          <p:spPr>
            <a:xfrm>
              <a:off x="1405935" y="785884"/>
              <a:ext cx="432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bIns="72000" rtlCol="0" anchor="ctr"/>
            <a:lstStyle/>
            <a:p>
              <a:pPr algn="ctr"/>
              <a:r>
                <a:rPr kumimoji="1" lang="ja-JP" altLang="en-US" sz="2600" b="1" dirty="0">
                  <a:solidFill>
                    <a:srgbClr val="008CCF"/>
                  </a:solidFill>
                  <a:latin typeface="+mn-ea"/>
                </a:rPr>
                <a:t>事</a:t>
              </a:r>
            </a:p>
          </p:txBody>
        </p:sp>
        <p:sp>
          <p:nvSpPr>
            <p:cNvPr id="29" name="正方形/長方形 28">
              <a:extLst>
                <a:ext uri="{FF2B5EF4-FFF2-40B4-BE49-F238E27FC236}">
                  <a16:creationId xmlns:a16="http://schemas.microsoft.com/office/drawing/2014/main" id="{01BC801E-0632-4110-9BAD-1D0456C061AB}"/>
                </a:ext>
              </a:extLst>
            </p:cNvPr>
            <p:cNvSpPr/>
            <p:nvPr/>
          </p:nvSpPr>
          <p:spPr>
            <a:xfrm>
              <a:off x="1888274" y="785884"/>
              <a:ext cx="432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tIns="108000" bIns="72000" rtlCol="0" anchor="ctr">
              <a:noAutofit/>
            </a:bodyPr>
            <a:lstStyle/>
            <a:p>
              <a:pPr algn="ctr"/>
              <a:r>
                <a:rPr kumimoji="1" lang="ja-JP" altLang="en-US" sz="2600" b="1" dirty="0">
                  <a:solidFill>
                    <a:schemeClr val="bg1"/>
                  </a:solidFill>
                  <a:latin typeface="+mn-ea"/>
                </a:rPr>
                <a:t>例</a:t>
              </a:r>
            </a:p>
          </p:txBody>
        </p:sp>
      </p:grpSp>
      <p:sp>
        <p:nvSpPr>
          <p:cNvPr id="53" name="正方形/長方形 52">
            <a:extLst>
              <a:ext uri="{FF2B5EF4-FFF2-40B4-BE49-F238E27FC236}">
                <a16:creationId xmlns:a16="http://schemas.microsoft.com/office/drawing/2014/main" id="{BF00F920-E6CD-4604-B7F8-4583CE395434}"/>
              </a:ext>
            </a:extLst>
          </p:cNvPr>
          <p:cNvSpPr/>
          <p:nvPr/>
        </p:nvSpPr>
        <p:spPr>
          <a:xfrm>
            <a:off x="-27221" y="2886338"/>
            <a:ext cx="7586896" cy="36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1F88D40-0902-452A-BA80-53CCB398BFFF}"/>
              </a:ext>
            </a:extLst>
          </p:cNvPr>
          <p:cNvSpPr txBox="1"/>
          <p:nvPr/>
        </p:nvSpPr>
        <p:spPr>
          <a:xfrm>
            <a:off x="525826" y="2932308"/>
            <a:ext cx="543739" cy="307777"/>
          </a:xfrm>
          <a:prstGeom prst="rect">
            <a:avLst/>
          </a:prstGeom>
          <a:noFill/>
        </p:spPr>
        <p:txBody>
          <a:bodyPr wrap="none" rtlCol="0">
            <a:spAutoFit/>
          </a:bodyPr>
          <a:lstStyle/>
          <a:p>
            <a:r>
              <a:rPr kumimoji="1" lang="ja-JP" altLang="en-US" sz="1400" b="1" dirty="0">
                <a:solidFill>
                  <a:srgbClr val="008CCF"/>
                </a:solidFill>
                <a:latin typeface="+mn-ea"/>
              </a:rPr>
              <a:t>課題</a:t>
            </a:r>
          </a:p>
        </p:txBody>
      </p:sp>
      <p:pic>
        <p:nvPicPr>
          <p:cNvPr id="75" name="グラフィックス 74" descr="開いたフォルダー">
            <a:extLst>
              <a:ext uri="{FF2B5EF4-FFF2-40B4-BE49-F238E27FC236}">
                <a16:creationId xmlns:a16="http://schemas.microsoft.com/office/drawing/2014/main" id="{2A2FFE9A-E089-45D8-B1B2-1248A2FB21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472" y="2910345"/>
            <a:ext cx="312388" cy="312388"/>
          </a:xfrm>
          <a:prstGeom prst="rect">
            <a:avLst/>
          </a:prstGeom>
        </p:spPr>
      </p:pic>
      <p:sp>
        <p:nvSpPr>
          <p:cNvPr id="26" name="正方形/長方形 25">
            <a:extLst>
              <a:ext uri="{FF2B5EF4-FFF2-40B4-BE49-F238E27FC236}">
                <a16:creationId xmlns:a16="http://schemas.microsoft.com/office/drawing/2014/main" id="{C1AC3FA6-66CB-4B0D-A216-9A9D3C1B6D64}"/>
              </a:ext>
            </a:extLst>
          </p:cNvPr>
          <p:cNvSpPr/>
          <p:nvPr/>
        </p:nvSpPr>
        <p:spPr>
          <a:xfrm>
            <a:off x="-8025" y="0"/>
            <a:ext cx="7567700" cy="623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93CE4333-7FF1-4FC8-B7C9-BE1BED709893}"/>
              </a:ext>
            </a:extLst>
          </p:cNvPr>
          <p:cNvSpPr/>
          <p:nvPr/>
        </p:nvSpPr>
        <p:spPr>
          <a:xfrm>
            <a:off x="2720957" y="5146454"/>
            <a:ext cx="4140000" cy="276999"/>
          </a:xfrm>
          <a:prstGeom prst="rect">
            <a:avLst/>
          </a:prstGeom>
        </p:spPr>
        <p:txBody>
          <a:bodyPr wrap="square">
            <a:noAutofit/>
          </a:bodyPr>
          <a:lstStyle/>
          <a:p>
            <a:r>
              <a:rPr lang="en-US" altLang="ja-JP" sz="1100" b="1" dirty="0">
                <a:latin typeface="+mn-ea"/>
              </a:rPr>
              <a:t>【</a:t>
            </a:r>
            <a:r>
              <a:rPr lang="ja-JP" altLang="en-US" sz="1100" b="1" dirty="0">
                <a:latin typeface="+mn-ea"/>
              </a:rPr>
              <a:t>課題</a:t>
            </a:r>
            <a:r>
              <a:rPr lang="en-US" altLang="ja-JP" sz="1100" b="1" dirty="0">
                <a:latin typeface="+mn-ea"/>
              </a:rPr>
              <a:t>】</a:t>
            </a:r>
            <a:endParaRPr lang="ja-JP" altLang="en-US" sz="1100" b="1" dirty="0">
              <a:latin typeface="+mn-ea"/>
            </a:endParaRPr>
          </a:p>
        </p:txBody>
      </p:sp>
      <p:sp>
        <p:nvSpPr>
          <p:cNvPr id="49" name="正方形/長方形 48">
            <a:extLst>
              <a:ext uri="{FF2B5EF4-FFF2-40B4-BE49-F238E27FC236}">
                <a16:creationId xmlns:a16="http://schemas.microsoft.com/office/drawing/2014/main" id="{BED3A51D-0121-4674-86A9-43059D05CC6B}"/>
              </a:ext>
            </a:extLst>
          </p:cNvPr>
          <p:cNvSpPr/>
          <p:nvPr/>
        </p:nvSpPr>
        <p:spPr>
          <a:xfrm>
            <a:off x="2720957" y="2894283"/>
            <a:ext cx="4652668" cy="2301358"/>
          </a:xfrm>
          <a:prstGeom prst="rect">
            <a:avLst/>
          </a:prstGeom>
        </p:spPr>
        <p:txBody>
          <a:bodyPr wrap="square">
            <a:noAutofit/>
          </a:bodyPr>
          <a:lstStyle/>
          <a:p>
            <a:pPr>
              <a:lnSpc>
                <a:spcPts val="1500"/>
              </a:lnSpc>
              <a:spcBef>
                <a:spcPts val="600"/>
              </a:spcBef>
            </a:pPr>
            <a:r>
              <a:rPr lang="ja-JP" altLang="en-US" sz="1000" dirty="0">
                <a:solidFill>
                  <a:srgbClr val="000000"/>
                </a:solidFill>
                <a:latin typeface="+mn-ea"/>
              </a:rPr>
              <a:t>西アフリカで最も忙しい海洋ターミナルは、不正アクセスからネットワークを保護するために「</a:t>
            </a:r>
            <a:r>
              <a:rPr lang="en-US" altLang="ja-JP" sz="1000" dirty="0" err="1">
                <a:solidFill>
                  <a:srgbClr val="000000"/>
                </a:solidFill>
                <a:latin typeface="+mn-ea"/>
              </a:rPr>
              <a:t>UserLock</a:t>
            </a:r>
            <a:r>
              <a:rPr lang="ja-JP" altLang="en-US" sz="1000" dirty="0">
                <a:solidFill>
                  <a:srgbClr val="000000"/>
                </a:solidFill>
                <a:latin typeface="+mn-ea"/>
              </a:rPr>
              <a:t>」と「</a:t>
            </a:r>
            <a:r>
              <a:rPr lang="en-US" altLang="ja-JP" sz="1000" dirty="0" err="1">
                <a:solidFill>
                  <a:srgbClr val="000000"/>
                </a:solidFill>
                <a:latin typeface="+mn-ea"/>
              </a:rPr>
              <a:t>FileAudit</a:t>
            </a:r>
            <a:r>
              <a:rPr lang="ja-JP" altLang="en-US" sz="1000" dirty="0">
                <a:solidFill>
                  <a:srgbClr val="000000"/>
                </a:solidFill>
                <a:latin typeface="+mn-ea"/>
              </a:rPr>
              <a:t>」を選択しました。</a:t>
            </a:r>
          </a:p>
          <a:p>
            <a:pPr>
              <a:lnSpc>
                <a:spcPts val="1500"/>
              </a:lnSpc>
              <a:spcBef>
                <a:spcPts val="600"/>
              </a:spcBef>
            </a:pPr>
            <a:r>
              <a:rPr lang="en-US" altLang="ja-JP" sz="1000" dirty="0">
                <a:solidFill>
                  <a:srgbClr val="000000"/>
                </a:solidFill>
                <a:latin typeface="+mn-ea"/>
              </a:rPr>
              <a:t>DP World</a:t>
            </a:r>
            <a:r>
              <a:rPr lang="ja-JP" altLang="en-US" sz="1000" dirty="0">
                <a:solidFill>
                  <a:srgbClr val="000000"/>
                </a:solidFill>
                <a:latin typeface="+mn-ea"/>
              </a:rPr>
              <a:t>は、世界で５つ存在する最大級の海洋ターミナルの</a:t>
            </a:r>
            <a:r>
              <a:rPr lang="en-US" altLang="ja-JP" sz="1000" dirty="0">
                <a:solidFill>
                  <a:srgbClr val="000000"/>
                </a:solidFill>
                <a:latin typeface="+mn-ea"/>
              </a:rPr>
              <a:t>1</a:t>
            </a:r>
            <a:r>
              <a:rPr lang="ja-JP" altLang="en-US" sz="1000" dirty="0">
                <a:solidFill>
                  <a:srgbClr val="000000"/>
                </a:solidFill>
                <a:latin typeface="+mn-ea"/>
              </a:rPr>
              <a:t>つです。 世界</a:t>
            </a:r>
            <a:r>
              <a:rPr lang="en-US" altLang="ja-JP" sz="1000" dirty="0">
                <a:solidFill>
                  <a:srgbClr val="000000"/>
                </a:solidFill>
                <a:latin typeface="+mn-ea"/>
              </a:rPr>
              <a:t>6</a:t>
            </a:r>
            <a:r>
              <a:rPr lang="ja-JP" altLang="en-US" sz="1000" dirty="0">
                <a:solidFill>
                  <a:srgbClr val="000000"/>
                </a:solidFill>
                <a:latin typeface="+mn-ea"/>
              </a:rPr>
              <a:t>大陸に</a:t>
            </a:r>
            <a:r>
              <a:rPr lang="en-US" altLang="ja-JP" sz="1000" dirty="0">
                <a:solidFill>
                  <a:srgbClr val="000000"/>
                </a:solidFill>
                <a:latin typeface="+mn-ea"/>
              </a:rPr>
              <a:t>65</a:t>
            </a:r>
            <a:r>
              <a:rPr lang="ja-JP" altLang="en-US" sz="1000" dirty="0">
                <a:solidFill>
                  <a:srgbClr val="000000"/>
                </a:solidFill>
                <a:latin typeface="+mn-ea"/>
              </a:rPr>
              <a:t>を超えるターミナルのポートフォリオがあり、世界中のコンテナの</a:t>
            </a:r>
            <a:r>
              <a:rPr lang="en-US" altLang="ja-JP" sz="1000" dirty="0">
                <a:solidFill>
                  <a:srgbClr val="000000"/>
                </a:solidFill>
                <a:latin typeface="+mn-ea"/>
              </a:rPr>
              <a:t>10</a:t>
            </a:r>
            <a:r>
              <a:rPr lang="ja-JP" altLang="en-US" sz="1000" dirty="0">
                <a:solidFill>
                  <a:srgbClr val="000000"/>
                </a:solidFill>
                <a:latin typeface="+mn-ea"/>
              </a:rPr>
              <a:t>％以上を処理しています。 ドバイに本社を置く</a:t>
            </a:r>
            <a:r>
              <a:rPr lang="en-US" altLang="ja-JP" sz="1000" dirty="0">
                <a:solidFill>
                  <a:srgbClr val="000000"/>
                </a:solidFill>
                <a:latin typeface="+mn-ea"/>
              </a:rPr>
              <a:t>DP World</a:t>
            </a:r>
            <a:r>
              <a:rPr lang="ja-JP" altLang="en-US" sz="1000" dirty="0">
                <a:solidFill>
                  <a:srgbClr val="000000"/>
                </a:solidFill>
                <a:latin typeface="+mn-ea"/>
              </a:rPr>
              <a:t>の旗艦施設である「ジュベルアリ」は、</a:t>
            </a:r>
            <a:r>
              <a:rPr lang="en-US" altLang="ja-JP" sz="1000" dirty="0">
                <a:solidFill>
                  <a:srgbClr val="000000"/>
                </a:solidFill>
                <a:latin typeface="+mn-ea"/>
              </a:rPr>
              <a:t>20</a:t>
            </a:r>
            <a:r>
              <a:rPr lang="ja-JP" altLang="en-US" sz="1000" dirty="0">
                <a:solidFill>
                  <a:srgbClr val="000000"/>
                </a:solidFill>
                <a:latin typeface="+mn-ea"/>
              </a:rPr>
              <a:t>年連続で中東のベストシーポート</a:t>
            </a:r>
            <a:r>
              <a:rPr lang="en-US" altLang="ja-JP" sz="1000" dirty="0">
                <a:solidFill>
                  <a:srgbClr val="000000"/>
                </a:solidFill>
                <a:latin typeface="+mn-ea"/>
              </a:rPr>
              <a:t>(Best Seaport in the Middle East)</a:t>
            </a:r>
            <a:r>
              <a:rPr lang="ja-JP" altLang="en-US" sz="1000" dirty="0">
                <a:solidFill>
                  <a:srgbClr val="000000"/>
                </a:solidFill>
                <a:latin typeface="+mn-ea"/>
              </a:rPr>
              <a:t>に選ばれています。 そして、西アフリカで最大かつ最も近代的なコンテナターミナルである「</a:t>
            </a:r>
            <a:r>
              <a:rPr lang="en-US" altLang="ja-JP" sz="1000" dirty="0">
                <a:solidFill>
                  <a:srgbClr val="000000"/>
                </a:solidFill>
                <a:latin typeface="+mn-ea"/>
              </a:rPr>
              <a:t>DP World </a:t>
            </a:r>
            <a:r>
              <a:rPr lang="ja-JP" altLang="en-US" sz="1000" dirty="0">
                <a:solidFill>
                  <a:srgbClr val="000000"/>
                </a:solidFill>
                <a:latin typeface="+mn-ea"/>
              </a:rPr>
              <a:t>ダカールターミナル」を管理しています。</a:t>
            </a:r>
            <a:r>
              <a:rPr lang="en-US" altLang="ja-JP" sz="1000" dirty="0">
                <a:solidFill>
                  <a:srgbClr val="000000"/>
                </a:solidFill>
                <a:latin typeface="+mn-ea"/>
              </a:rPr>
              <a:t>DP</a:t>
            </a:r>
            <a:r>
              <a:rPr lang="ja-JP" altLang="en-US" sz="1000" dirty="0">
                <a:solidFill>
                  <a:srgbClr val="000000"/>
                </a:solidFill>
                <a:latin typeface="+mn-ea"/>
              </a:rPr>
              <a:t> </a:t>
            </a:r>
            <a:r>
              <a:rPr lang="en-US" altLang="ja-JP" sz="1000" dirty="0">
                <a:solidFill>
                  <a:srgbClr val="000000"/>
                </a:solidFill>
                <a:latin typeface="+mn-ea"/>
              </a:rPr>
              <a:t>World </a:t>
            </a:r>
            <a:r>
              <a:rPr lang="ja-JP" altLang="en-US" sz="1000" dirty="0">
                <a:solidFill>
                  <a:srgbClr val="000000"/>
                </a:solidFill>
                <a:latin typeface="+mn-ea"/>
              </a:rPr>
              <a:t>ダカールターミナルだけで</a:t>
            </a:r>
            <a:r>
              <a:rPr lang="en-US" altLang="ja-JP" sz="1000" dirty="0">
                <a:solidFill>
                  <a:srgbClr val="000000"/>
                </a:solidFill>
                <a:latin typeface="+mn-ea"/>
              </a:rPr>
              <a:t>350</a:t>
            </a:r>
            <a:r>
              <a:rPr lang="ja-JP" altLang="en-US" sz="1000" dirty="0">
                <a:solidFill>
                  <a:srgbClr val="000000"/>
                </a:solidFill>
                <a:latin typeface="+mn-ea"/>
              </a:rPr>
              <a:t>名が勤務しており、うち</a:t>
            </a:r>
            <a:r>
              <a:rPr lang="en-US" altLang="ja-JP" sz="1000" dirty="0">
                <a:solidFill>
                  <a:srgbClr val="000000"/>
                </a:solidFill>
                <a:latin typeface="+mn-ea"/>
              </a:rPr>
              <a:t>254</a:t>
            </a:r>
            <a:r>
              <a:rPr lang="ja-JP" altLang="en-US" sz="1000" dirty="0">
                <a:solidFill>
                  <a:srgbClr val="000000"/>
                </a:solidFill>
                <a:latin typeface="+mn-ea"/>
              </a:rPr>
              <a:t>名がオンサイトの</a:t>
            </a:r>
            <a:r>
              <a:rPr lang="en-US" altLang="ja-JP" sz="1000" dirty="0">
                <a:solidFill>
                  <a:srgbClr val="000000"/>
                </a:solidFill>
                <a:latin typeface="+mn-ea"/>
              </a:rPr>
              <a:t>150</a:t>
            </a:r>
            <a:r>
              <a:rPr lang="ja-JP" altLang="en-US" sz="1000" dirty="0">
                <a:solidFill>
                  <a:srgbClr val="000000"/>
                </a:solidFill>
                <a:latin typeface="+mn-ea"/>
              </a:rPr>
              <a:t>台の端末を使用してネットワークへの定期的なアクセスを必要としています。</a:t>
            </a:r>
          </a:p>
        </p:txBody>
      </p:sp>
      <p:sp>
        <p:nvSpPr>
          <p:cNvPr id="4" name="正方形/長方形 3">
            <a:extLst>
              <a:ext uri="{FF2B5EF4-FFF2-40B4-BE49-F238E27FC236}">
                <a16:creationId xmlns:a16="http://schemas.microsoft.com/office/drawing/2014/main" id="{138E586B-11BC-46D6-8A3A-3D1DA7B11C17}"/>
              </a:ext>
            </a:extLst>
          </p:cNvPr>
          <p:cNvSpPr/>
          <p:nvPr/>
        </p:nvSpPr>
        <p:spPr>
          <a:xfrm>
            <a:off x="144315" y="2230385"/>
            <a:ext cx="1881722" cy="915935"/>
          </a:xfrm>
          <a:prstGeom prst="rect">
            <a:avLst/>
          </a:prstGeom>
        </p:spPr>
        <p:txBody>
          <a:bodyPr wrap="square">
            <a:noAutofit/>
          </a:bodyPr>
          <a:lstStyle/>
          <a:p>
            <a:r>
              <a:rPr lang="ja-JP" altLang="en-US" sz="1100" b="1" dirty="0">
                <a:solidFill>
                  <a:schemeClr val="bg1"/>
                </a:solidFill>
                <a:latin typeface="+mn-ea"/>
              </a:rPr>
              <a:t>導入企業：</a:t>
            </a:r>
            <a:r>
              <a:rPr lang="en-US" altLang="ja-JP" sz="1100" b="1" dirty="0">
                <a:solidFill>
                  <a:schemeClr val="bg1"/>
                </a:solidFill>
                <a:latin typeface="+mn-ea"/>
              </a:rPr>
              <a:t>DP World</a:t>
            </a:r>
          </a:p>
          <a:p>
            <a:r>
              <a:rPr lang="ja-JP" altLang="en-US" sz="1100" b="1" dirty="0">
                <a:solidFill>
                  <a:schemeClr val="bg1"/>
                </a:solidFill>
                <a:latin typeface="+mn-ea"/>
              </a:rPr>
              <a:t>業種：海運業</a:t>
            </a:r>
            <a:endParaRPr lang="en-US" altLang="ja-JP" sz="1100" b="1" dirty="0">
              <a:solidFill>
                <a:schemeClr val="bg1"/>
              </a:solidFill>
              <a:latin typeface="+mn-ea"/>
            </a:endParaRPr>
          </a:p>
          <a:p>
            <a:r>
              <a:rPr lang="ja-JP" altLang="en-US" sz="1100" b="1" dirty="0">
                <a:solidFill>
                  <a:schemeClr val="bg1"/>
                </a:solidFill>
                <a:latin typeface="+mn-ea"/>
              </a:rPr>
              <a:t>地域：セネガル</a:t>
            </a:r>
            <a:endParaRPr lang="en-US" altLang="ja-JP" sz="1100" b="1" dirty="0">
              <a:solidFill>
                <a:schemeClr val="bg1"/>
              </a:solidFill>
              <a:latin typeface="+mn-ea"/>
            </a:endParaRPr>
          </a:p>
        </p:txBody>
      </p:sp>
      <p:sp>
        <p:nvSpPr>
          <p:cNvPr id="61" name="正方形/長方形 60">
            <a:extLst>
              <a:ext uri="{FF2B5EF4-FFF2-40B4-BE49-F238E27FC236}">
                <a16:creationId xmlns:a16="http://schemas.microsoft.com/office/drawing/2014/main" id="{F9F64842-473D-4969-8C0E-BE7AAD43C4C7}"/>
              </a:ext>
            </a:extLst>
          </p:cNvPr>
          <p:cNvSpPr/>
          <p:nvPr/>
        </p:nvSpPr>
        <p:spPr>
          <a:xfrm>
            <a:off x="2720957" y="5889688"/>
            <a:ext cx="4680000" cy="2282200"/>
          </a:xfrm>
          <a:prstGeom prst="rect">
            <a:avLst/>
          </a:prstGeom>
        </p:spPr>
        <p:txBody>
          <a:bodyPr wrap="square">
            <a:noAutofit/>
          </a:bodyPr>
          <a:lstStyle/>
          <a:p>
            <a:pPr>
              <a:lnSpc>
                <a:spcPts val="1500"/>
              </a:lnSpc>
              <a:spcBef>
                <a:spcPts val="600"/>
              </a:spcBef>
            </a:pPr>
            <a:r>
              <a:rPr lang="en-US" altLang="ja-JP" sz="1000" dirty="0">
                <a:solidFill>
                  <a:srgbClr val="000000"/>
                </a:solidFill>
                <a:latin typeface="+mn-ea"/>
              </a:rPr>
              <a:t>IT</a:t>
            </a:r>
            <a:r>
              <a:rPr lang="ja-JP" altLang="en-US" sz="1000" dirty="0">
                <a:solidFill>
                  <a:srgbClr val="000000"/>
                </a:solidFill>
                <a:latin typeface="+mn-ea"/>
              </a:rPr>
              <a:t>部門は、ネットワークとセキュリティのニーズに対応し、ネットワークへのすべてのアクセスが慎重に管理されていることを確認する必要があります。 競争の激しい業界であるため、アクセスアクティビティを監視して、企業情報の機密性を確保することに重点が置かれています。</a:t>
            </a:r>
          </a:p>
          <a:p>
            <a:pPr>
              <a:lnSpc>
                <a:spcPts val="1500"/>
              </a:lnSpc>
              <a:spcBef>
                <a:spcPts val="600"/>
              </a:spcBef>
            </a:pPr>
            <a:r>
              <a:rPr lang="ja-JP" altLang="en-US" sz="1000" dirty="0">
                <a:solidFill>
                  <a:srgbClr val="000000"/>
                </a:solidFill>
                <a:latin typeface="+mn-ea"/>
              </a:rPr>
              <a:t>そのなかで、同時ログインが懸念のひとつでした。 </a:t>
            </a:r>
            <a:r>
              <a:rPr lang="en-US" altLang="ja-JP" sz="1000" dirty="0">
                <a:solidFill>
                  <a:srgbClr val="000000"/>
                </a:solidFill>
                <a:latin typeface="+mn-ea"/>
              </a:rPr>
              <a:t>150</a:t>
            </a:r>
            <a:r>
              <a:rPr lang="ja-JP" altLang="en-US" sz="1000" dirty="0">
                <a:solidFill>
                  <a:srgbClr val="000000"/>
                </a:solidFill>
                <a:latin typeface="+mn-ea"/>
              </a:rPr>
              <a:t>台の端末で</a:t>
            </a:r>
            <a:r>
              <a:rPr lang="en-US" altLang="ja-JP" sz="1000" dirty="0">
                <a:solidFill>
                  <a:srgbClr val="000000"/>
                </a:solidFill>
                <a:latin typeface="+mn-ea"/>
              </a:rPr>
              <a:t>250</a:t>
            </a:r>
            <a:r>
              <a:rPr lang="ja-JP" altLang="en-US" sz="1000" dirty="0">
                <a:solidFill>
                  <a:srgbClr val="000000"/>
                </a:solidFill>
                <a:latin typeface="+mn-ea"/>
              </a:rPr>
              <a:t>名以上の従業員が作業を行うため、誰がどの端末にログインしているか、という点について混乱が生じることは間違いありませんでした。 多くの場合、複数名が同じ端末にログインしたり、一人が同時に複数の端末にログインを行ったりします。 その結果、個々の従業員のネットワークアクセスアクティビティを特定するのが非常に困難となり、重大なセキュリティリスクと不適切なリソース管理が起こっていました。</a:t>
            </a:r>
          </a:p>
        </p:txBody>
      </p:sp>
      <p:sp>
        <p:nvSpPr>
          <p:cNvPr id="68" name="正方形/長方形 67">
            <a:extLst>
              <a:ext uri="{FF2B5EF4-FFF2-40B4-BE49-F238E27FC236}">
                <a16:creationId xmlns:a16="http://schemas.microsoft.com/office/drawing/2014/main" id="{62187E8C-EA1B-4893-AFC2-E7DFC5030499}"/>
              </a:ext>
            </a:extLst>
          </p:cNvPr>
          <p:cNvSpPr/>
          <p:nvPr/>
        </p:nvSpPr>
        <p:spPr>
          <a:xfrm>
            <a:off x="113483" y="3316565"/>
            <a:ext cx="2484000" cy="1277273"/>
          </a:xfrm>
          <a:prstGeom prst="rect">
            <a:avLst/>
          </a:prstGeom>
        </p:spPr>
        <p:txBody>
          <a:bodyPr wrap="square">
            <a:spAutoFit/>
          </a:bodyPr>
          <a:lstStyle/>
          <a:p>
            <a:r>
              <a:rPr kumimoji="1" lang="ja-JP" altLang="en-US" sz="1100" b="1" dirty="0">
                <a:solidFill>
                  <a:schemeClr val="bg1"/>
                </a:solidFill>
                <a:latin typeface="+mn-ea"/>
              </a:rPr>
              <a:t>西アフリカで最も忙しい海上ターミナルは、ネットワーク上の共有デバイス間での許可されたログインとファイルアクセスをより適切に管理して、許可されていないアクセスからネットワークを保護する必要がありました。</a:t>
            </a:r>
            <a:endParaRPr kumimoji="1" lang="en-US" altLang="ja-JP" sz="1100" b="1" dirty="0">
              <a:solidFill>
                <a:schemeClr val="bg1"/>
              </a:solidFill>
              <a:latin typeface="+mn-ea"/>
            </a:endParaRPr>
          </a:p>
        </p:txBody>
      </p:sp>
      <p:sp>
        <p:nvSpPr>
          <p:cNvPr id="66" name="テキスト ボックス 65">
            <a:extLst>
              <a:ext uri="{FF2B5EF4-FFF2-40B4-BE49-F238E27FC236}">
                <a16:creationId xmlns:a16="http://schemas.microsoft.com/office/drawing/2014/main" id="{8CB1C0C5-7770-40D0-9172-6F6B01B42914}"/>
              </a:ext>
            </a:extLst>
          </p:cNvPr>
          <p:cNvSpPr txBox="1"/>
          <p:nvPr/>
        </p:nvSpPr>
        <p:spPr>
          <a:xfrm>
            <a:off x="2736650" y="5340817"/>
            <a:ext cx="4645606" cy="523220"/>
          </a:xfrm>
          <a:prstGeom prst="rect">
            <a:avLst/>
          </a:prstGeom>
          <a:noFill/>
        </p:spPr>
        <p:txBody>
          <a:bodyPr wrap="square">
            <a:spAutoFit/>
          </a:bodyPr>
          <a:lstStyle/>
          <a:p>
            <a:r>
              <a:rPr lang="ja-JP" altLang="en-US" sz="1400" b="1" dirty="0">
                <a:latin typeface="+mn-ea"/>
              </a:rPr>
              <a:t>ネットワーク上の共有デバイス間で許可されたログインとファイルアクセスを管理するには</a:t>
            </a:r>
          </a:p>
        </p:txBody>
      </p:sp>
      <p:pic>
        <p:nvPicPr>
          <p:cNvPr id="7" name="図 6">
            <a:extLst>
              <a:ext uri="{FF2B5EF4-FFF2-40B4-BE49-F238E27FC236}">
                <a16:creationId xmlns:a16="http://schemas.microsoft.com/office/drawing/2014/main" id="{128AB194-A2CA-499F-A7AE-FADEF36E0A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0520" y="-282590"/>
            <a:ext cx="2170315" cy="1220803"/>
          </a:xfrm>
          <a:prstGeom prst="rect">
            <a:avLst/>
          </a:prstGeom>
        </p:spPr>
      </p:pic>
      <p:sp>
        <p:nvSpPr>
          <p:cNvPr id="95" name="テキスト ボックス 94">
            <a:extLst>
              <a:ext uri="{FF2B5EF4-FFF2-40B4-BE49-F238E27FC236}">
                <a16:creationId xmlns:a16="http://schemas.microsoft.com/office/drawing/2014/main" id="{3FBDE36E-56C9-412B-B573-BDCBAA63524F}"/>
              </a:ext>
            </a:extLst>
          </p:cNvPr>
          <p:cNvSpPr txBox="1"/>
          <p:nvPr/>
        </p:nvSpPr>
        <p:spPr>
          <a:xfrm>
            <a:off x="4597587" y="918132"/>
            <a:ext cx="2848606" cy="1699824"/>
          </a:xfrm>
          <a:prstGeom prst="rect">
            <a:avLst/>
          </a:prstGeom>
          <a:solidFill>
            <a:schemeClr val="tx1">
              <a:alpha val="52000"/>
            </a:schemeClr>
          </a:solidFill>
        </p:spPr>
        <p:txBody>
          <a:bodyPr wrap="square">
            <a:spAutoFit/>
          </a:bodyPr>
          <a:lstStyle/>
          <a:p>
            <a:pPr>
              <a:lnSpc>
                <a:spcPts val="1500"/>
              </a:lnSpc>
              <a:spcBef>
                <a:spcPts val="600"/>
              </a:spcBef>
            </a:pPr>
            <a:r>
              <a:rPr lang="ja-JP" altLang="en-US" sz="1000" i="1" dirty="0">
                <a:solidFill>
                  <a:schemeClr val="bg1"/>
                </a:solidFill>
                <a:latin typeface="+mn-ea"/>
              </a:rPr>
              <a:t>“アクセス制御とは、各従業員が効率的かつ安全にタスクを実行するために必要なアクセス権を付与しつつ、インフラストラクチャやネットワークレベルでのセキュリティプロトコルを設定することを意味します。 </a:t>
            </a:r>
            <a:r>
              <a:rPr lang="en-US" altLang="ja-JP" sz="1000" i="1" dirty="0" err="1">
                <a:solidFill>
                  <a:schemeClr val="bg1"/>
                </a:solidFill>
                <a:latin typeface="+mn-ea"/>
              </a:rPr>
              <a:t>UserLock</a:t>
            </a:r>
            <a:r>
              <a:rPr lang="ja-JP" altLang="en-US" sz="1000" i="1" dirty="0">
                <a:solidFill>
                  <a:schemeClr val="bg1"/>
                </a:solidFill>
                <a:latin typeface="+mn-ea"/>
              </a:rPr>
              <a:t>と</a:t>
            </a:r>
            <a:r>
              <a:rPr lang="en-US" altLang="ja-JP" sz="1000" i="1" dirty="0" err="1">
                <a:solidFill>
                  <a:schemeClr val="bg1"/>
                </a:solidFill>
                <a:latin typeface="+mn-ea"/>
              </a:rPr>
              <a:t>FileAudit</a:t>
            </a:r>
            <a:r>
              <a:rPr lang="ja-JP" altLang="en-US" sz="1000" i="1" dirty="0">
                <a:solidFill>
                  <a:schemeClr val="bg1"/>
                </a:solidFill>
                <a:latin typeface="+mn-ea"/>
              </a:rPr>
              <a:t>のテクノロジーは、このようなプロトコルの適切な運用を実現します”</a:t>
            </a:r>
          </a:p>
          <a:p>
            <a:pPr>
              <a:lnSpc>
                <a:spcPts val="1500"/>
              </a:lnSpc>
              <a:spcBef>
                <a:spcPts val="600"/>
              </a:spcBef>
            </a:pPr>
            <a:r>
              <a:rPr lang="en-US" altLang="ja-JP" sz="1100" dirty="0">
                <a:solidFill>
                  <a:schemeClr val="bg1"/>
                </a:solidFill>
                <a:latin typeface="+mn-ea"/>
              </a:rPr>
              <a:t>Henry Sow</a:t>
            </a:r>
            <a:r>
              <a:rPr lang="ja-JP" altLang="en-US" sz="800" dirty="0">
                <a:solidFill>
                  <a:schemeClr val="bg1"/>
                </a:solidFill>
                <a:latin typeface="+mn-ea"/>
              </a:rPr>
              <a:t>（ネットワーク</a:t>
            </a:r>
            <a:r>
              <a:rPr lang="en-US" altLang="ja-JP" sz="800" dirty="0">
                <a:solidFill>
                  <a:schemeClr val="bg1"/>
                </a:solidFill>
                <a:latin typeface="+mn-ea"/>
              </a:rPr>
              <a:t>/</a:t>
            </a:r>
            <a:r>
              <a:rPr lang="ja-JP" altLang="en-US" sz="800" dirty="0">
                <a:solidFill>
                  <a:schemeClr val="bg1"/>
                </a:solidFill>
                <a:latin typeface="+mn-ea"/>
              </a:rPr>
              <a:t>システムエンジニア）</a:t>
            </a:r>
            <a:endParaRPr lang="ja-JP" altLang="ja-JP" sz="800" dirty="0">
              <a:solidFill>
                <a:schemeClr val="bg1"/>
              </a:solidFill>
              <a:effectLst/>
              <a:latin typeface="+mn-ea"/>
              <a:cs typeface="ＭＳ Ｐゴシック" panose="020B0600070205080204" pitchFamily="50" charset="-128"/>
            </a:endParaRPr>
          </a:p>
        </p:txBody>
      </p:sp>
      <p:sp>
        <p:nvSpPr>
          <p:cNvPr id="99" name="テキスト ボックス 98">
            <a:extLst>
              <a:ext uri="{FF2B5EF4-FFF2-40B4-BE49-F238E27FC236}">
                <a16:creationId xmlns:a16="http://schemas.microsoft.com/office/drawing/2014/main" id="{ABEE2E87-4C15-4E37-8DA8-D576C0B1B621}"/>
              </a:ext>
            </a:extLst>
          </p:cNvPr>
          <p:cNvSpPr txBox="1"/>
          <p:nvPr/>
        </p:nvSpPr>
        <p:spPr>
          <a:xfrm>
            <a:off x="2810256" y="8217857"/>
            <a:ext cx="4500000" cy="801694"/>
          </a:xfrm>
          <a:prstGeom prst="rect">
            <a:avLst/>
          </a:prstGeom>
          <a:solidFill>
            <a:schemeClr val="accent5">
              <a:lumMod val="40000"/>
              <a:lumOff val="60000"/>
            </a:schemeClr>
          </a:solidFill>
        </p:spPr>
        <p:txBody>
          <a:bodyPr wrap="square">
            <a:spAutoFit/>
          </a:bodyPr>
          <a:lstStyle/>
          <a:p>
            <a:pPr>
              <a:lnSpc>
                <a:spcPts val="1400"/>
              </a:lnSpc>
            </a:pPr>
            <a:r>
              <a:rPr lang="ja-JP" altLang="en-US" sz="1000" i="1" dirty="0">
                <a:latin typeface="+mn-ea"/>
              </a:rPr>
              <a:t>“ファイルやフォルダーへのアクセスの管理も重要な問題でした。 アクセス、移動、または削除されたファイルを監査することは困難でした。その結果、許可なく組織外の人々に電子メールで送信されていたドキュメントに関する重大なセキュリティ上の懸念が生じました”</a:t>
            </a:r>
          </a:p>
        </p:txBody>
      </p:sp>
      <p:pic>
        <p:nvPicPr>
          <p:cNvPr id="10" name="図 9">
            <a:extLst>
              <a:ext uri="{FF2B5EF4-FFF2-40B4-BE49-F238E27FC236}">
                <a16:creationId xmlns:a16="http://schemas.microsoft.com/office/drawing/2014/main" id="{4F0C7447-1ECD-489D-B1C3-B383996E91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8564" y="19836"/>
            <a:ext cx="1803469" cy="578406"/>
          </a:xfrm>
          <a:prstGeom prst="rect">
            <a:avLst/>
          </a:prstGeom>
        </p:spPr>
      </p:pic>
      <p:sp>
        <p:nvSpPr>
          <p:cNvPr id="50" name="正方形/長方形 49">
            <a:extLst>
              <a:ext uri="{FF2B5EF4-FFF2-40B4-BE49-F238E27FC236}">
                <a16:creationId xmlns:a16="http://schemas.microsoft.com/office/drawing/2014/main" id="{8E6981B9-4222-4BCA-B032-63B542085811}"/>
              </a:ext>
            </a:extLst>
          </p:cNvPr>
          <p:cNvSpPr/>
          <p:nvPr/>
        </p:nvSpPr>
        <p:spPr>
          <a:xfrm>
            <a:off x="2729174" y="9106160"/>
            <a:ext cx="4140000" cy="276999"/>
          </a:xfrm>
          <a:prstGeom prst="rect">
            <a:avLst/>
          </a:prstGeom>
        </p:spPr>
        <p:txBody>
          <a:bodyPr wrap="square">
            <a:noAutofit/>
          </a:bodyPr>
          <a:lstStyle/>
          <a:p>
            <a:r>
              <a:rPr lang="en-US" altLang="ja-JP" sz="1100" b="1" dirty="0">
                <a:latin typeface="+mn-ea"/>
              </a:rPr>
              <a:t>【</a:t>
            </a:r>
            <a:r>
              <a:rPr lang="ja-JP" altLang="en-US" sz="1100" b="1" dirty="0">
                <a:latin typeface="+mn-ea"/>
              </a:rPr>
              <a:t>ソリューション</a:t>
            </a:r>
            <a:r>
              <a:rPr lang="en-US" altLang="ja-JP" sz="1100" b="1" dirty="0">
                <a:latin typeface="+mn-ea"/>
              </a:rPr>
              <a:t>】</a:t>
            </a:r>
            <a:endParaRPr lang="ja-JP" altLang="en-US" sz="1100" b="1" dirty="0">
              <a:latin typeface="+mn-ea"/>
            </a:endParaRPr>
          </a:p>
        </p:txBody>
      </p:sp>
      <p:sp>
        <p:nvSpPr>
          <p:cNvPr id="51" name="テキスト ボックス 50">
            <a:extLst>
              <a:ext uri="{FF2B5EF4-FFF2-40B4-BE49-F238E27FC236}">
                <a16:creationId xmlns:a16="http://schemas.microsoft.com/office/drawing/2014/main" id="{53886B03-BD40-44E8-BE70-1EBF50076640}"/>
              </a:ext>
            </a:extLst>
          </p:cNvPr>
          <p:cNvSpPr txBox="1"/>
          <p:nvPr/>
        </p:nvSpPr>
        <p:spPr>
          <a:xfrm>
            <a:off x="2720957" y="9329865"/>
            <a:ext cx="4004034" cy="307777"/>
          </a:xfrm>
          <a:prstGeom prst="rect">
            <a:avLst/>
          </a:prstGeom>
          <a:noFill/>
        </p:spPr>
        <p:txBody>
          <a:bodyPr wrap="square">
            <a:spAutoFit/>
          </a:bodyPr>
          <a:lstStyle/>
          <a:p>
            <a:r>
              <a:rPr lang="ja-JP" altLang="en-US" sz="1400" b="1" dirty="0">
                <a:latin typeface="+mn-ea"/>
              </a:rPr>
              <a:t>管理が簡単、運用が簡単</a:t>
            </a:r>
          </a:p>
        </p:txBody>
      </p:sp>
      <p:sp>
        <p:nvSpPr>
          <p:cNvPr id="54" name="正方形/長方形 53">
            <a:extLst>
              <a:ext uri="{FF2B5EF4-FFF2-40B4-BE49-F238E27FC236}">
                <a16:creationId xmlns:a16="http://schemas.microsoft.com/office/drawing/2014/main" id="{582910E2-06A8-4D59-9D0F-B542C2E441DD}"/>
              </a:ext>
            </a:extLst>
          </p:cNvPr>
          <p:cNvSpPr/>
          <p:nvPr/>
        </p:nvSpPr>
        <p:spPr>
          <a:xfrm>
            <a:off x="2729625" y="9630606"/>
            <a:ext cx="4644000" cy="1074491"/>
          </a:xfrm>
          <a:prstGeom prst="rect">
            <a:avLst/>
          </a:prstGeom>
        </p:spPr>
        <p:txBody>
          <a:bodyPr wrap="square">
            <a:noAutofit/>
          </a:bodyPr>
          <a:lstStyle/>
          <a:p>
            <a:pPr>
              <a:lnSpc>
                <a:spcPts val="1500"/>
              </a:lnSpc>
              <a:spcBef>
                <a:spcPts val="600"/>
              </a:spcBef>
            </a:pPr>
            <a:r>
              <a:rPr lang="en-US" altLang="ja-JP" sz="1000" dirty="0">
                <a:solidFill>
                  <a:srgbClr val="000000"/>
                </a:solidFill>
                <a:latin typeface="+mn-ea"/>
              </a:rPr>
              <a:t>DP World</a:t>
            </a:r>
            <a:r>
              <a:rPr lang="ja-JP" altLang="en-US" sz="1000" dirty="0">
                <a:solidFill>
                  <a:srgbClr val="000000"/>
                </a:solidFill>
                <a:latin typeface="+mn-ea"/>
              </a:rPr>
              <a:t>のネットワーク・システムエンジニアは、</a:t>
            </a:r>
            <a:r>
              <a:rPr lang="en-US" altLang="ja-JP" sz="1000" dirty="0">
                <a:solidFill>
                  <a:srgbClr val="000000"/>
                </a:solidFill>
                <a:latin typeface="+mn-ea"/>
              </a:rPr>
              <a:t>LinkedIn</a:t>
            </a:r>
            <a:r>
              <a:rPr lang="ja-JP" altLang="en-US" sz="1000" dirty="0">
                <a:solidFill>
                  <a:srgbClr val="000000"/>
                </a:solidFill>
                <a:latin typeface="+mn-ea"/>
              </a:rPr>
              <a:t>プロファイルを更新しているときに</a:t>
            </a:r>
            <a:r>
              <a:rPr lang="en-US" altLang="ja-JP" sz="1000" dirty="0">
                <a:solidFill>
                  <a:srgbClr val="000000"/>
                </a:solidFill>
                <a:latin typeface="+mn-ea"/>
              </a:rPr>
              <a:t>IS Decisions</a:t>
            </a:r>
            <a:r>
              <a:rPr lang="ja-JP" altLang="en-US" sz="1000" dirty="0">
                <a:solidFill>
                  <a:srgbClr val="000000"/>
                </a:solidFill>
                <a:latin typeface="+mn-ea"/>
              </a:rPr>
              <a:t>を発見し、「</a:t>
            </a:r>
            <a:r>
              <a:rPr lang="en-US" altLang="ja-JP" sz="1000" dirty="0" err="1">
                <a:solidFill>
                  <a:srgbClr val="000000"/>
                </a:solidFill>
                <a:latin typeface="+mn-ea"/>
              </a:rPr>
              <a:t>UserLock</a:t>
            </a:r>
            <a:r>
              <a:rPr lang="ja-JP" altLang="en-US" sz="1000" dirty="0">
                <a:solidFill>
                  <a:srgbClr val="000000"/>
                </a:solidFill>
                <a:latin typeface="+mn-ea"/>
              </a:rPr>
              <a:t>」のオンラインディスカッションに遭遇することができました。そしてこの製品が、</a:t>
            </a:r>
            <a:r>
              <a:rPr lang="en-US" altLang="ja-JP" sz="1000" dirty="0">
                <a:solidFill>
                  <a:srgbClr val="000000"/>
                </a:solidFill>
                <a:latin typeface="+mn-ea"/>
              </a:rPr>
              <a:t>DP World</a:t>
            </a:r>
            <a:r>
              <a:rPr lang="ja-JP" altLang="en-US" sz="1000" dirty="0">
                <a:solidFill>
                  <a:srgbClr val="000000"/>
                </a:solidFill>
                <a:latin typeface="+mn-ea"/>
              </a:rPr>
              <a:t>ダカールターミナルがユーザー</a:t>
            </a:r>
            <a:r>
              <a:rPr lang="en-US" altLang="ja-JP" sz="1000" dirty="0">
                <a:solidFill>
                  <a:srgbClr val="000000"/>
                </a:solidFill>
                <a:latin typeface="+mn-ea"/>
              </a:rPr>
              <a:t>ID</a:t>
            </a:r>
            <a:r>
              <a:rPr lang="ja-JP" altLang="en-US" sz="1000" dirty="0">
                <a:solidFill>
                  <a:srgbClr val="000000"/>
                </a:solidFill>
                <a:latin typeface="+mn-ea"/>
              </a:rPr>
              <a:t>と同時ログインで抱えていた問題に対処できる</a:t>
            </a:r>
          </a:p>
        </p:txBody>
      </p:sp>
      <p:pic>
        <p:nvPicPr>
          <p:cNvPr id="55" name="図 54">
            <a:extLst>
              <a:ext uri="{FF2B5EF4-FFF2-40B4-BE49-F238E27FC236}">
                <a16:creationId xmlns:a16="http://schemas.microsoft.com/office/drawing/2014/main" id="{DFD4F8CA-59DF-4B34-9744-8DD28E54B1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896" y="65815"/>
            <a:ext cx="1638976" cy="546754"/>
          </a:xfrm>
          <a:prstGeom prst="rect">
            <a:avLst/>
          </a:prstGeom>
        </p:spPr>
      </p:pic>
    </p:spTree>
    <p:extLst>
      <p:ext uri="{BB962C8B-B14F-4D97-AF65-F5344CB8AC3E}">
        <p14:creationId xmlns:p14="http://schemas.microsoft.com/office/powerpoint/2010/main" val="234857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8" name="フローチャート: 処理 107">
            <a:extLst>
              <a:ext uri="{FF2B5EF4-FFF2-40B4-BE49-F238E27FC236}">
                <a16:creationId xmlns:a16="http://schemas.microsoft.com/office/drawing/2014/main" id="{A51A7402-143F-4F8B-9FB0-C01ABD03BE22}"/>
              </a:ext>
            </a:extLst>
          </p:cNvPr>
          <p:cNvSpPr/>
          <p:nvPr/>
        </p:nvSpPr>
        <p:spPr>
          <a:xfrm>
            <a:off x="0" y="549044"/>
            <a:ext cx="2720957" cy="10142769"/>
          </a:xfrm>
          <a:prstGeom prst="flowChartProcess">
            <a:avLst/>
          </a:prstGeom>
          <a:solidFill>
            <a:srgbClr val="0F8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FB60EAFB-51CF-4E34-841D-C04891099BA3}"/>
              </a:ext>
            </a:extLst>
          </p:cNvPr>
          <p:cNvSpPr/>
          <p:nvPr/>
        </p:nvSpPr>
        <p:spPr>
          <a:xfrm>
            <a:off x="8015" y="9357360"/>
            <a:ext cx="7559674" cy="13344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p>
        </p:txBody>
      </p:sp>
      <p:sp>
        <p:nvSpPr>
          <p:cNvPr id="16" name="正方形/長方形 15">
            <a:extLst>
              <a:ext uri="{FF2B5EF4-FFF2-40B4-BE49-F238E27FC236}">
                <a16:creationId xmlns:a16="http://schemas.microsoft.com/office/drawing/2014/main" id="{BA09EB2A-F1A1-43E7-AC47-CB8B9547E2D8}"/>
              </a:ext>
            </a:extLst>
          </p:cNvPr>
          <p:cNvSpPr/>
          <p:nvPr/>
        </p:nvSpPr>
        <p:spPr>
          <a:xfrm>
            <a:off x="-1" y="0"/>
            <a:ext cx="7559675" cy="623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D63E26A-0281-4996-9856-69C6B60BC0B6}"/>
              </a:ext>
            </a:extLst>
          </p:cNvPr>
          <p:cNvSpPr/>
          <p:nvPr/>
        </p:nvSpPr>
        <p:spPr>
          <a:xfrm>
            <a:off x="2720957" y="5070470"/>
            <a:ext cx="4644000" cy="1807393"/>
          </a:xfrm>
          <a:prstGeom prst="rect">
            <a:avLst/>
          </a:prstGeom>
        </p:spPr>
        <p:txBody>
          <a:bodyPr wrap="square">
            <a:noAutofit/>
          </a:bodyPr>
          <a:lstStyle/>
          <a:p>
            <a:pPr>
              <a:lnSpc>
                <a:spcPts val="1500"/>
              </a:lnSpc>
              <a:spcBef>
                <a:spcPts val="600"/>
              </a:spcBef>
            </a:pPr>
            <a:r>
              <a:rPr lang="ja-JP" altLang="en-US" sz="1000" dirty="0">
                <a:solidFill>
                  <a:srgbClr val="000000"/>
                </a:solidFill>
                <a:latin typeface="+mn-ea"/>
              </a:rPr>
              <a:t>「</a:t>
            </a:r>
            <a:r>
              <a:rPr lang="en-US" altLang="ja-JP" sz="1000" dirty="0" err="1">
                <a:solidFill>
                  <a:srgbClr val="000000"/>
                </a:solidFill>
                <a:latin typeface="+mn-ea"/>
              </a:rPr>
              <a:t>UserLock</a:t>
            </a:r>
            <a:r>
              <a:rPr lang="ja-JP" altLang="en-US" sz="1000" dirty="0">
                <a:solidFill>
                  <a:srgbClr val="000000"/>
                </a:solidFill>
                <a:latin typeface="+mn-ea"/>
              </a:rPr>
              <a:t>」と「</a:t>
            </a:r>
            <a:r>
              <a:rPr lang="en-US" altLang="ja-JP" sz="1000" dirty="0" err="1">
                <a:solidFill>
                  <a:srgbClr val="000000"/>
                </a:solidFill>
                <a:latin typeface="+mn-ea"/>
              </a:rPr>
              <a:t>FileAudit</a:t>
            </a:r>
            <a:r>
              <a:rPr lang="ja-JP" altLang="en-US" sz="1000" dirty="0">
                <a:solidFill>
                  <a:srgbClr val="000000"/>
                </a:solidFill>
                <a:latin typeface="+mn-ea"/>
              </a:rPr>
              <a:t>」の初期設定はとても簡単で、</a:t>
            </a:r>
            <a:r>
              <a:rPr lang="en-US" altLang="ja-JP" sz="1000" dirty="0">
                <a:solidFill>
                  <a:srgbClr val="000000"/>
                </a:solidFill>
                <a:latin typeface="+mn-ea"/>
              </a:rPr>
              <a:t>5</a:t>
            </a:r>
            <a:r>
              <a:rPr lang="ja-JP" altLang="en-US" sz="1000" dirty="0">
                <a:solidFill>
                  <a:srgbClr val="000000"/>
                </a:solidFill>
                <a:latin typeface="+mn-ea"/>
              </a:rPr>
              <a:t>分もかかりませんでした。 そして、</a:t>
            </a:r>
            <a:r>
              <a:rPr lang="en-US" altLang="ja-JP" sz="1000" dirty="0">
                <a:solidFill>
                  <a:srgbClr val="000000"/>
                </a:solidFill>
                <a:latin typeface="+mn-ea"/>
              </a:rPr>
              <a:t>DP World </a:t>
            </a:r>
            <a:r>
              <a:rPr lang="ja-JP" altLang="en-US" sz="1000" dirty="0">
                <a:solidFill>
                  <a:srgbClr val="000000"/>
                </a:solidFill>
                <a:latin typeface="+mn-ea"/>
              </a:rPr>
              <a:t>ダカールターミナルが体験版からフルライセンス製品に移行したときもスムーズな移行ができました。主要なメリットの１つとして、従業員の作業を中断することなく、ネットワークアクセスとログインアクティビティを監視できることがあります。 例えば、誰かがハッキングされたパスワードを使用する、または有効なパスワードでも制限された場所やセッションタイプによってネットワークにアクセスしようとすると、アクセスは拒否され、</a:t>
            </a:r>
            <a:r>
              <a:rPr lang="en-US" altLang="ja-JP" sz="1000" dirty="0">
                <a:solidFill>
                  <a:srgbClr val="000000"/>
                </a:solidFill>
                <a:latin typeface="+mn-ea"/>
              </a:rPr>
              <a:t>IT</a:t>
            </a:r>
            <a:r>
              <a:rPr lang="ja-JP" altLang="en-US" sz="1000" dirty="0">
                <a:solidFill>
                  <a:srgbClr val="000000"/>
                </a:solidFill>
                <a:latin typeface="+mn-ea"/>
              </a:rPr>
              <a:t>部門には通知が届き調査が可能となります。 これは「</a:t>
            </a:r>
            <a:r>
              <a:rPr lang="en-US" altLang="ja-JP" sz="1000" dirty="0" err="1">
                <a:solidFill>
                  <a:srgbClr val="000000"/>
                </a:solidFill>
                <a:latin typeface="+mn-ea"/>
              </a:rPr>
              <a:t>UserLock</a:t>
            </a:r>
            <a:r>
              <a:rPr lang="ja-JP" altLang="en-US" sz="1000" dirty="0">
                <a:solidFill>
                  <a:srgbClr val="000000"/>
                </a:solidFill>
                <a:latin typeface="+mn-ea"/>
              </a:rPr>
              <a:t>」による広範囲のセキュリティ機能です。</a:t>
            </a:r>
          </a:p>
        </p:txBody>
      </p:sp>
      <p:sp>
        <p:nvSpPr>
          <p:cNvPr id="55" name="正方形/長方形 54">
            <a:extLst>
              <a:ext uri="{FF2B5EF4-FFF2-40B4-BE49-F238E27FC236}">
                <a16:creationId xmlns:a16="http://schemas.microsoft.com/office/drawing/2014/main" id="{FD37A14D-0564-4A06-8A5D-AAEACEBE1CBD}"/>
              </a:ext>
            </a:extLst>
          </p:cNvPr>
          <p:cNvSpPr/>
          <p:nvPr/>
        </p:nvSpPr>
        <p:spPr>
          <a:xfrm>
            <a:off x="114964" y="2766257"/>
            <a:ext cx="2470093" cy="1343509"/>
          </a:xfrm>
          <a:prstGeom prst="rect">
            <a:avLst/>
          </a:prstGeom>
        </p:spPr>
        <p:txBody>
          <a:bodyPr wrap="square">
            <a:spAutoFit/>
          </a:bodyPr>
          <a:lstStyle/>
          <a:p>
            <a:pPr>
              <a:lnSpc>
                <a:spcPts val="1400"/>
              </a:lnSpc>
            </a:pPr>
            <a:r>
              <a:rPr lang="ja-JP" altLang="en-US" sz="1100" b="1" dirty="0">
                <a:solidFill>
                  <a:schemeClr val="bg1"/>
                </a:solidFill>
                <a:latin typeface="+mn-ea"/>
              </a:rPr>
              <a:t>「</a:t>
            </a:r>
            <a:r>
              <a:rPr lang="en-US" altLang="ja-JP" sz="1100" b="1" dirty="0" err="1">
                <a:solidFill>
                  <a:schemeClr val="bg1"/>
                </a:solidFill>
                <a:latin typeface="+mn-ea"/>
              </a:rPr>
              <a:t>UserLock</a:t>
            </a:r>
            <a:r>
              <a:rPr lang="ja-JP" altLang="en-US" sz="1100" b="1" dirty="0">
                <a:solidFill>
                  <a:schemeClr val="bg1"/>
                </a:solidFill>
                <a:latin typeface="+mn-ea"/>
              </a:rPr>
              <a:t>」は、</a:t>
            </a:r>
            <a:r>
              <a:rPr lang="en-US" altLang="ja-JP" sz="1100" b="1" dirty="0">
                <a:solidFill>
                  <a:schemeClr val="bg1"/>
                </a:solidFill>
                <a:latin typeface="+mn-ea"/>
              </a:rPr>
              <a:t>Active Directory</a:t>
            </a:r>
            <a:r>
              <a:rPr lang="ja-JP" altLang="en-US" sz="1100" b="1" dirty="0">
                <a:solidFill>
                  <a:schemeClr val="bg1"/>
                </a:solidFill>
                <a:latin typeface="+mn-ea"/>
              </a:rPr>
              <a:t>と連携してユーザーのログインを簡単に管理できるログイン見える化ソリューションです。</a:t>
            </a:r>
            <a:endParaRPr lang="en-US" altLang="ja-JP" sz="1100" b="1" dirty="0">
              <a:solidFill>
                <a:schemeClr val="bg1"/>
              </a:solidFill>
              <a:latin typeface="+mn-ea"/>
            </a:endParaRPr>
          </a:p>
          <a:p>
            <a:pPr>
              <a:lnSpc>
                <a:spcPts val="1400"/>
              </a:lnSpc>
            </a:pPr>
            <a:r>
              <a:rPr lang="ja-JP" altLang="en-US" sz="1100" b="1" dirty="0">
                <a:solidFill>
                  <a:schemeClr val="bg1"/>
                </a:solidFill>
                <a:latin typeface="+mn-ea"/>
              </a:rPr>
              <a:t>使いやすいインターフェイスと、さまざまな機能で簡単にセキュアなログイン管理を実現します。</a:t>
            </a:r>
          </a:p>
        </p:txBody>
      </p:sp>
      <p:sp>
        <p:nvSpPr>
          <p:cNvPr id="32" name="テキスト ボックス 31">
            <a:extLst>
              <a:ext uri="{FF2B5EF4-FFF2-40B4-BE49-F238E27FC236}">
                <a16:creationId xmlns:a16="http://schemas.microsoft.com/office/drawing/2014/main" id="{F2337ECF-AF6B-423E-B491-443947646F63}"/>
              </a:ext>
            </a:extLst>
          </p:cNvPr>
          <p:cNvSpPr txBox="1"/>
          <p:nvPr/>
        </p:nvSpPr>
        <p:spPr>
          <a:xfrm>
            <a:off x="4314529" y="9134351"/>
            <a:ext cx="3207929" cy="200055"/>
          </a:xfrm>
          <a:prstGeom prst="rect">
            <a:avLst/>
          </a:prstGeom>
          <a:noFill/>
        </p:spPr>
        <p:txBody>
          <a:bodyPr wrap="none" rtlCol="0">
            <a:spAutoFit/>
          </a:bodyPr>
          <a:lstStyle/>
          <a:p>
            <a:r>
              <a:rPr kumimoji="1" lang="en-US" altLang="ja-JP" sz="700" dirty="0">
                <a:latin typeface="+mn-ea"/>
              </a:rPr>
              <a:t>※</a:t>
            </a:r>
            <a:r>
              <a:rPr kumimoji="1" lang="ja-JP" altLang="en-US" sz="700" dirty="0">
                <a:latin typeface="+mn-ea"/>
              </a:rPr>
              <a:t>本内容は開発元である</a:t>
            </a:r>
            <a:r>
              <a:rPr kumimoji="1" lang="en-US" altLang="ja-JP" sz="700" dirty="0">
                <a:latin typeface="+mn-ea"/>
              </a:rPr>
              <a:t>IS Decisions</a:t>
            </a:r>
            <a:r>
              <a:rPr kumimoji="1" lang="ja-JP" altLang="en-US" sz="700" dirty="0">
                <a:latin typeface="+mn-ea"/>
              </a:rPr>
              <a:t>社の事例を翻訳したものとなります。</a:t>
            </a:r>
          </a:p>
        </p:txBody>
      </p:sp>
      <p:sp>
        <p:nvSpPr>
          <p:cNvPr id="2" name="正方形/長方形 1">
            <a:extLst>
              <a:ext uri="{FF2B5EF4-FFF2-40B4-BE49-F238E27FC236}">
                <a16:creationId xmlns:a16="http://schemas.microsoft.com/office/drawing/2014/main" id="{541BFBC8-0A50-4758-B55E-2E78E45DC740}"/>
              </a:ext>
            </a:extLst>
          </p:cNvPr>
          <p:cNvSpPr/>
          <p:nvPr/>
        </p:nvSpPr>
        <p:spPr>
          <a:xfrm>
            <a:off x="-66040" y="623652"/>
            <a:ext cx="3126855" cy="36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B9F09727-2772-48B2-9EE0-3909691C44AD}"/>
              </a:ext>
            </a:extLst>
          </p:cNvPr>
          <p:cNvSpPr txBox="1"/>
          <p:nvPr/>
        </p:nvSpPr>
        <p:spPr>
          <a:xfrm>
            <a:off x="582700" y="665913"/>
            <a:ext cx="902811" cy="307777"/>
          </a:xfrm>
          <a:prstGeom prst="rect">
            <a:avLst/>
          </a:prstGeom>
          <a:noFill/>
        </p:spPr>
        <p:txBody>
          <a:bodyPr wrap="none" rtlCol="0">
            <a:spAutoFit/>
          </a:bodyPr>
          <a:lstStyle/>
          <a:p>
            <a:r>
              <a:rPr kumimoji="1" lang="ja-JP" altLang="en-US" sz="1400" b="1" dirty="0">
                <a:solidFill>
                  <a:srgbClr val="0F8FD2"/>
                </a:solidFill>
                <a:latin typeface="+mn-ea"/>
              </a:rPr>
              <a:t>導入製品</a:t>
            </a:r>
          </a:p>
        </p:txBody>
      </p:sp>
      <p:pic>
        <p:nvPicPr>
          <p:cNvPr id="42" name="グラフィックス 41" descr="開いたフォルダー">
            <a:extLst>
              <a:ext uri="{FF2B5EF4-FFF2-40B4-BE49-F238E27FC236}">
                <a16:creationId xmlns:a16="http://schemas.microsoft.com/office/drawing/2014/main" id="{E1ED6E64-6CD9-42A0-8F60-D03CF6C3DE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732" y="633144"/>
            <a:ext cx="312388" cy="312388"/>
          </a:xfrm>
          <a:prstGeom prst="rect">
            <a:avLst/>
          </a:prstGeom>
        </p:spPr>
      </p:pic>
      <p:sp>
        <p:nvSpPr>
          <p:cNvPr id="33" name="正方形/長方形 32">
            <a:extLst>
              <a:ext uri="{FF2B5EF4-FFF2-40B4-BE49-F238E27FC236}">
                <a16:creationId xmlns:a16="http://schemas.microsoft.com/office/drawing/2014/main" id="{14979DF4-C3E4-491F-9D35-E43018931015}"/>
              </a:ext>
            </a:extLst>
          </p:cNvPr>
          <p:cNvSpPr/>
          <p:nvPr/>
        </p:nvSpPr>
        <p:spPr>
          <a:xfrm>
            <a:off x="2811779" y="6943795"/>
            <a:ext cx="4500000" cy="666099"/>
          </a:xfrm>
          <a:prstGeom prst="rect">
            <a:avLst/>
          </a:prstGeom>
          <a:solidFill>
            <a:schemeClr val="accent5">
              <a:lumMod val="40000"/>
              <a:lumOff val="60000"/>
            </a:schemeClr>
          </a:solidFill>
        </p:spPr>
        <p:txBody>
          <a:bodyPr wrap="square">
            <a:noAutofit/>
          </a:bodyPr>
          <a:lstStyle/>
          <a:p>
            <a:pPr>
              <a:lnSpc>
                <a:spcPts val="1500"/>
              </a:lnSpc>
              <a:spcBef>
                <a:spcPts val="600"/>
              </a:spcBef>
            </a:pPr>
            <a:r>
              <a:rPr lang="ja-JP" altLang="en-US" sz="1000" i="1" dirty="0">
                <a:solidFill>
                  <a:srgbClr val="000000"/>
                </a:solidFill>
                <a:latin typeface="+mn-ea"/>
              </a:rPr>
              <a:t>“「</a:t>
            </a:r>
            <a:r>
              <a:rPr lang="en-US" altLang="ja-JP" sz="1000" i="1" dirty="0" err="1">
                <a:solidFill>
                  <a:srgbClr val="000000"/>
                </a:solidFill>
                <a:latin typeface="+mn-ea"/>
              </a:rPr>
              <a:t>UserLock</a:t>
            </a:r>
            <a:r>
              <a:rPr lang="ja-JP" altLang="en-US" sz="1000" i="1" dirty="0">
                <a:solidFill>
                  <a:srgbClr val="000000"/>
                </a:solidFill>
                <a:latin typeface="+mn-ea"/>
              </a:rPr>
              <a:t>」の管理者プロファイルがあると、誰かが</a:t>
            </a:r>
            <a:r>
              <a:rPr lang="en-US" altLang="ja-JP" sz="1000" i="1" dirty="0">
                <a:solidFill>
                  <a:srgbClr val="000000"/>
                </a:solidFill>
                <a:latin typeface="+mn-ea"/>
              </a:rPr>
              <a:t>PC</a:t>
            </a:r>
            <a:r>
              <a:rPr lang="ja-JP" altLang="en-US" sz="1000" i="1" dirty="0">
                <a:solidFill>
                  <a:srgbClr val="000000"/>
                </a:solidFill>
                <a:latin typeface="+mn-ea"/>
              </a:rPr>
              <a:t>にログインしてクラッシュした場合に、管理者がそのユーザーがクラッシュした端末からログアウトするのをリモートで支援できるため、作業が簡単になります</a:t>
            </a:r>
            <a:r>
              <a:rPr lang="en-US" altLang="ja-JP" sz="1000" i="1" dirty="0">
                <a:solidFill>
                  <a:srgbClr val="000000"/>
                </a:solidFill>
                <a:latin typeface="+mn-ea"/>
              </a:rPr>
              <a:t>”</a:t>
            </a:r>
          </a:p>
        </p:txBody>
      </p:sp>
      <p:sp>
        <p:nvSpPr>
          <p:cNvPr id="36" name="正方形/長方形 35">
            <a:extLst>
              <a:ext uri="{FF2B5EF4-FFF2-40B4-BE49-F238E27FC236}">
                <a16:creationId xmlns:a16="http://schemas.microsoft.com/office/drawing/2014/main" id="{70C6F88B-DED8-4D10-9DE9-F1FA9B88EFC5}"/>
              </a:ext>
            </a:extLst>
          </p:cNvPr>
          <p:cNvSpPr/>
          <p:nvPr/>
        </p:nvSpPr>
        <p:spPr>
          <a:xfrm>
            <a:off x="2711293" y="694974"/>
            <a:ext cx="4644000" cy="708328"/>
          </a:xfrm>
          <a:prstGeom prst="rect">
            <a:avLst/>
          </a:prstGeom>
        </p:spPr>
        <p:txBody>
          <a:bodyPr wrap="square">
            <a:noAutofit/>
          </a:bodyPr>
          <a:lstStyle/>
          <a:p>
            <a:pPr>
              <a:lnSpc>
                <a:spcPts val="1500"/>
              </a:lnSpc>
              <a:spcBef>
                <a:spcPts val="600"/>
              </a:spcBef>
            </a:pPr>
            <a:r>
              <a:rPr lang="ja-JP" altLang="en-US" sz="1000" dirty="0">
                <a:solidFill>
                  <a:srgbClr val="000000"/>
                </a:solidFill>
                <a:latin typeface="+mn-ea"/>
              </a:rPr>
              <a:t>ソリューションのように思えました。そこで製品の詳細について読んだ後、彼は体験版を試すことにしました。 そして、体験版が終了すると、彼は</a:t>
            </a:r>
            <a:r>
              <a:rPr lang="en-US" altLang="ja-JP" sz="1000" dirty="0">
                <a:solidFill>
                  <a:srgbClr val="000000"/>
                </a:solidFill>
                <a:latin typeface="+mn-ea"/>
              </a:rPr>
              <a:t>IT</a:t>
            </a:r>
            <a:r>
              <a:rPr lang="ja-JP" altLang="en-US" sz="1000" dirty="0">
                <a:solidFill>
                  <a:srgbClr val="000000"/>
                </a:solidFill>
                <a:latin typeface="+mn-ea"/>
              </a:rPr>
              <a:t>部門に</a:t>
            </a:r>
            <a:r>
              <a:rPr lang="en-US" altLang="ja-JP" sz="1000" dirty="0">
                <a:solidFill>
                  <a:srgbClr val="000000"/>
                </a:solidFill>
                <a:latin typeface="+mn-ea"/>
              </a:rPr>
              <a:t>350</a:t>
            </a:r>
            <a:r>
              <a:rPr lang="ja-JP" altLang="en-US" sz="1000" dirty="0">
                <a:solidFill>
                  <a:srgbClr val="000000"/>
                </a:solidFill>
                <a:latin typeface="+mn-ea"/>
              </a:rPr>
              <a:t>名分のライセンスを購入するよう働きかけを行いました。</a:t>
            </a:r>
          </a:p>
        </p:txBody>
      </p:sp>
      <p:sp>
        <p:nvSpPr>
          <p:cNvPr id="51" name="テキスト ボックス 50">
            <a:extLst>
              <a:ext uri="{FF2B5EF4-FFF2-40B4-BE49-F238E27FC236}">
                <a16:creationId xmlns:a16="http://schemas.microsoft.com/office/drawing/2014/main" id="{923C11B6-BF57-4D6B-9764-1325C549DD0E}"/>
              </a:ext>
            </a:extLst>
          </p:cNvPr>
          <p:cNvSpPr txBox="1"/>
          <p:nvPr/>
        </p:nvSpPr>
        <p:spPr>
          <a:xfrm>
            <a:off x="2820548" y="1409601"/>
            <a:ext cx="4500000" cy="657424"/>
          </a:xfrm>
          <a:prstGeom prst="rect">
            <a:avLst/>
          </a:prstGeom>
          <a:solidFill>
            <a:schemeClr val="accent5">
              <a:lumMod val="40000"/>
              <a:lumOff val="60000"/>
            </a:schemeClr>
          </a:solidFill>
        </p:spPr>
        <p:txBody>
          <a:bodyPr wrap="square">
            <a:spAutoFit/>
          </a:bodyPr>
          <a:lstStyle/>
          <a:p>
            <a:pPr>
              <a:lnSpc>
                <a:spcPts val="1500"/>
              </a:lnSpc>
            </a:pPr>
            <a:r>
              <a:rPr lang="ja-JP" altLang="en-US" sz="1000" i="1" dirty="0">
                <a:latin typeface="+mn-ea"/>
              </a:rPr>
              <a:t>“「</a:t>
            </a:r>
            <a:r>
              <a:rPr lang="en-US" altLang="ja-JP" sz="1000" i="1" dirty="0" err="1">
                <a:latin typeface="+mn-ea"/>
              </a:rPr>
              <a:t>UserLock</a:t>
            </a:r>
            <a:r>
              <a:rPr lang="ja-JP" altLang="en-US" sz="1000" i="1" dirty="0">
                <a:latin typeface="+mn-ea"/>
              </a:rPr>
              <a:t>」は、誰が、どの場所から、どの時間に、どの情報にアクセスしていたのかというデータを確認できるため、ネットワーク全体のアクセスを管理するのに役立ちました”</a:t>
            </a:r>
            <a:endParaRPr lang="en-US" altLang="ja-JP" sz="1000" i="1" dirty="0">
              <a:latin typeface="+mn-ea"/>
            </a:endParaRPr>
          </a:p>
        </p:txBody>
      </p:sp>
      <p:sp>
        <p:nvSpPr>
          <p:cNvPr id="52" name="正方形/長方形 51">
            <a:extLst>
              <a:ext uri="{FF2B5EF4-FFF2-40B4-BE49-F238E27FC236}">
                <a16:creationId xmlns:a16="http://schemas.microsoft.com/office/drawing/2014/main" id="{2E14F54E-CE87-4E4A-81FF-33875C2B1ECB}"/>
              </a:ext>
            </a:extLst>
          </p:cNvPr>
          <p:cNvSpPr/>
          <p:nvPr/>
        </p:nvSpPr>
        <p:spPr>
          <a:xfrm>
            <a:off x="2720907" y="4309112"/>
            <a:ext cx="4140000" cy="276999"/>
          </a:xfrm>
          <a:prstGeom prst="rect">
            <a:avLst/>
          </a:prstGeom>
        </p:spPr>
        <p:txBody>
          <a:bodyPr wrap="square">
            <a:noAutofit/>
          </a:bodyPr>
          <a:lstStyle/>
          <a:p>
            <a:r>
              <a:rPr lang="en-US" altLang="ja-JP" sz="1100" b="1" dirty="0">
                <a:latin typeface="+mn-ea"/>
              </a:rPr>
              <a:t>【</a:t>
            </a:r>
            <a:r>
              <a:rPr lang="ja-JP" altLang="en-US" sz="1100" b="1" dirty="0">
                <a:latin typeface="+mn-ea"/>
              </a:rPr>
              <a:t>導入効果</a:t>
            </a:r>
            <a:r>
              <a:rPr lang="en-US" altLang="ja-JP" sz="1100" b="1" dirty="0">
                <a:latin typeface="+mn-ea"/>
              </a:rPr>
              <a:t>】</a:t>
            </a:r>
            <a:endParaRPr lang="ja-JP" altLang="en-US" sz="1100" b="1" dirty="0">
              <a:latin typeface="+mn-ea"/>
            </a:endParaRPr>
          </a:p>
        </p:txBody>
      </p:sp>
      <p:sp>
        <p:nvSpPr>
          <p:cNvPr id="53" name="テキスト ボックス 52">
            <a:extLst>
              <a:ext uri="{FF2B5EF4-FFF2-40B4-BE49-F238E27FC236}">
                <a16:creationId xmlns:a16="http://schemas.microsoft.com/office/drawing/2014/main" id="{734E076D-5937-41EE-851F-9BC25B7620B8}"/>
              </a:ext>
            </a:extLst>
          </p:cNvPr>
          <p:cNvSpPr txBox="1"/>
          <p:nvPr/>
        </p:nvSpPr>
        <p:spPr>
          <a:xfrm>
            <a:off x="2720957" y="4517792"/>
            <a:ext cx="4449464" cy="523220"/>
          </a:xfrm>
          <a:prstGeom prst="rect">
            <a:avLst/>
          </a:prstGeom>
          <a:noFill/>
        </p:spPr>
        <p:txBody>
          <a:bodyPr wrap="square">
            <a:spAutoFit/>
          </a:bodyPr>
          <a:lstStyle/>
          <a:p>
            <a:r>
              <a:rPr lang="ja-JP" altLang="en-US" sz="1400" b="1" dirty="0">
                <a:latin typeface="+mn-ea"/>
              </a:rPr>
              <a:t>ファイルとネットワークへの適切なアクセスを提供してセキュリティを強化</a:t>
            </a:r>
          </a:p>
        </p:txBody>
      </p:sp>
      <p:pic>
        <p:nvPicPr>
          <p:cNvPr id="8" name="図 7">
            <a:extLst>
              <a:ext uri="{FF2B5EF4-FFF2-40B4-BE49-F238E27FC236}">
                <a16:creationId xmlns:a16="http://schemas.microsoft.com/office/drawing/2014/main" id="{09CCC8FD-8EC6-47A3-BA01-88CC2A958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79" y="1031323"/>
            <a:ext cx="2664000" cy="1776000"/>
          </a:xfrm>
          <a:prstGeom prst="rect">
            <a:avLst/>
          </a:prstGeom>
        </p:spPr>
      </p:pic>
      <p:sp>
        <p:nvSpPr>
          <p:cNvPr id="31" name="正方形/長方形 30">
            <a:extLst>
              <a:ext uri="{FF2B5EF4-FFF2-40B4-BE49-F238E27FC236}">
                <a16:creationId xmlns:a16="http://schemas.microsoft.com/office/drawing/2014/main" id="{B2249E72-839F-43C5-BA4F-1EF7D0E9D88C}"/>
              </a:ext>
            </a:extLst>
          </p:cNvPr>
          <p:cNvSpPr/>
          <p:nvPr/>
        </p:nvSpPr>
        <p:spPr>
          <a:xfrm>
            <a:off x="2716125" y="2150589"/>
            <a:ext cx="4644000" cy="2107724"/>
          </a:xfrm>
          <a:prstGeom prst="rect">
            <a:avLst/>
          </a:prstGeom>
        </p:spPr>
        <p:txBody>
          <a:bodyPr wrap="square">
            <a:noAutofit/>
          </a:bodyPr>
          <a:lstStyle/>
          <a:p>
            <a:pPr>
              <a:lnSpc>
                <a:spcPts val="1500"/>
              </a:lnSpc>
              <a:spcBef>
                <a:spcPts val="600"/>
              </a:spcBef>
            </a:pPr>
            <a:r>
              <a:rPr lang="en-US" altLang="ja-JP" sz="1000" dirty="0">
                <a:solidFill>
                  <a:srgbClr val="000000"/>
                </a:solidFill>
                <a:latin typeface="+mn-ea"/>
              </a:rPr>
              <a:t>IT</a:t>
            </a:r>
            <a:r>
              <a:rPr lang="ja-JP" altLang="en-US" sz="1000" dirty="0">
                <a:solidFill>
                  <a:srgbClr val="000000"/>
                </a:solidFill>
                <a:latin typeface="+mn-ea"/>
              </a:rPr>
              <a:t>部門は、</a:t>
            </a:r>
            <a:r>
              <a:rPr lang="en-US" altLang="ja-JP" sz="1000" dirty="0">
                <a:solidFill>
                  <a:srgbClr val="000000"/>
                </a:solidFill>
                <a:latin typeface="+mn-ea"/>
              </a:rPr>
              <a:t>Active Directory</a:t>
            </a:r>
            <a:r>
              <a:rPr lang="ja-JP" altLang="en-US" sz="1000" dirty="0">
                <a:solidFill>
                  <a:srgbClr val="000000"/>
                </a:solidFill>
                <a:latin typeface="+mn-ea"/>
              </a:rPr>
              <a:t>（</a:t>
            </a:r>
            <a:r>
              <a:rPr lang="en-US" altLang="ja-JP" sz="1000" dirty="0">
                <a:solidFill>
                  <a:srgbClr val="000000"/>
                </a:solidFill>
                <a:latin typeface="+mn-ea"/>
              </a:rPr>
              <a:t>AD</a:t>
            </a:r>
            <a:r>
              <a:rPr lang="ja-JP" altLang="en-US" sz="1000" dirty="0">
                <a:solidFill>
                  <a:srgbClr val="000000"/>
                </a:solidFill>
                <a:latin typeface="+mn-ea"/>
              </a:rPr>
              <a:t>）を使用して共有フォルダを設定しましたが、</a:t>
            </a:r>
            <a:r>
              <a:rPr lang="en-US" altLang="ja-JP" sz="1000" dirty="0">
                <a:solidFill>
                  <a:srgbClr val="000000"/>
                </a:solidFill>
                <a:latin typeface="+mn-ea"/>
              </a:rPr>
              <a:t>AD</a:t>
            </a:r>
            <a:r>
              <a:rPr lang="ja-JP" altLang="en-US" sz="1000" dirty="0">
                <a:solidFill>
                  <a:srgbClr val="000000"/>
                </a:solidFill>
                <a:latin typeface="+mn-ea"/>
              </a:rPr>
              <a:t>だけでは、ネットワーク上の特定のファイルやフォルダにアクセスしているユーザーを特定することは困難でした。 そしてリモートでネットワークにアクセスしていた場合、その特定はさらに困難な状況でした。</a:t>
            </a:r>
          </a:p>
          <a:p>
            <a:pPr>
              <a:lnSpc>
                <a:spcPts val="1500"/>
              </a:lnSpc>
              <a:spcBef>
                <a:spcPts val="600"/>
              </a:spcBef>
            </a:pPr>
            <a:r>
              <a:rPr lang="ja-JP" altLang="en-US" sz="1000" dirty="0">
                <a:solidFill>
                  <a:srgbClr val="000000"/>
                </a:solidFill>
                <a:latin typeface="+mn-ea"/>
              </a:rPr>
              <a:t>この問題を解決するため、</a:t>
            </a:r>
            <a:r>
              <a:rPr lang="en-US" altLang="ja-JP" sz="1000" dirty="0">
                <a:solidFill>
                  <a:srgbClr val="000000"/>
                </a:solidFill>
                <a:latin typeface="+mn-ea"/>
              </a:rPr>
              <a:t>DP World </a:t>
            </a:r>
            <a:r>
              <a:rPr lang="ja-JP" altLang="en-US" sz="1000" dirty="0">
                <a:solidFill>
                  <a:srgbClr val="000000"/>
                </a:solidFill>
                <a:latin typeface="+mn-ea"/>
              </a:rPr>
              <a:t>ダカールターミナルは、システム上のファイルへのアクセスを監視と監査を行う製品として、</a:t>
            </a:r>
            <a:r>
              <a:rPr lang="en-US" altLang="ja-JP" sz="1000" dirty="0">
                <a:solidFill>
                  <a:srgbClr val="000000"/>
                </a:solidFill>
                <a:latin typeface="+mn-ea"/>
              </a:rPr>
              <a:t>IS Decisions</a:t>
            </a:r>
            <a:r>
              <a:rPr lang="ja-JP" altLang="en-US" sz="1000" dirty="0">
                <a:solidFill>
                  <a:srgbClr val="000000"/>
                </a:solidFill>
                <a:latin typeface="+mn-ea"/>
              </a:rPr>
              <a:t>の「</a:t>
            </a:r>
            <a:r>
              <a:rPr lang="en-US" altLang="ja-JP" sz="1000" dirty="0" err="1">
                <a:solidFill>
                  <a:srgbClr val="000000"/>
                </a:solidFill>
                <a:latin typeface="+mn-ea"/>
              </a:rPr>
              <a:t>FileAudit</a:t>
            </a:r>
            <a:r>
              <a:rPr lang="ja-JP" altLang="en-US" sz="1000" dirty="0">
                <a:solidFill>
                  <a:srgbClr val="000000"/>
                </a:solidFill>
                <a:latin typeface="+mn-ea"/>
              </a:rPr>
              <a:t>」を調査してみることにしました。 「</a:t>
            </a:r>
            <a:r>
              <a:rPr lang="en-US" altLang="ja-JP" sz="1000" dirty="0" err="1">
                <a:solidFill>
                  <a:srgbClr val="000000"/>
                </a:solidFill>
                <a:latin typeface="+mn-ea"/>
              </a:rPr>
              <a:t>UserLock</a:t>
            </a:r>
            <a:r>
              <a:rPr lang="ja-JP" altLang="en-US" sz="1000" dirty="0">
                <a:solidFill>
                  <a:srgbClr val="000000"/>
                </a:solidFill>
                <a:latin typeface="+mn-ea"/>
              </a:rPr>
              <a:t>」と同様に体験版を試した後、サーバーごとに</a:t>
            </a:r>
            <a:r>
              <a:rPr lang="en-US" altLang="ja-JP" sz="1000" dirty="0">
                <a:solidFill>
                  <a:srgbClr val="000000"/>
                </a:solidFill>
                <a:latin typeface="+mn-ea"/>
              </a:rPr>
              <a:t>10</a:t>
            </a:r>
            <a:r>
              <a:rPr lang="ja-JP" altLang="en-US" sz="1000" dirty="0">
                <a:solidFill>
                  <a:srgbClr val="000000"/>
                </a:solidFill>
                <a:latin typeface="+mn-ea"/>
              </a:rPr>
              <a:t>ライセンス分を購入しました。 「</a:t>
            </a:r>
            <a:r>
              <a:rPr lang="en-US" altLang="ja-JP" sz="1000" dirty="0" err="1">
                <a:solidFill>
                  <a:srgbClr val="000000"/>
                </a:solidFill>
                <a:latin typeface="+mn-ea"/>
              </a:rPr>
              <a:t>FileAudit</a:t>
            </a:r>
            <a:r>
              <a:rPr lang="ja-JP" altLang="en-US" sz="1000" dirty="0">
                <a:solidFill>
                  <a:srgbClr val="000000"/>
                </a:solidFill>
                <a:latin typeface="+mn-ea"/>
              </a:rPr>
              <a:t>」は、</a:t>
            </a:r>
            <a:r>
              <a:rPr kumimoji="1" lang="ja-JP" altLang="en-US" sz="1000" dirty="0">
                <a:latin typeface="+mn-ea"/>
              </a:rPr>
              <a:t>ファイルの移動や削除、またファイルがいつどこでアクセスされたかを追跡し、対象者を特定するのに役立つソリューションとなりました。</a:t>
            </a:r>
            <a:endParaRPr lang="ja-JP" altLang="en-US" sz="1000" dirty="0">
              <a:latin typeface="+mn-ea"/>
            </a:endParaRPr>
          </a:p>
        </p:txBody>
      </p:sp>
      <p:sp>
        <p:nvSpPr>
          <p:cNvPr id="38" name="正方形/長方形 37">
            <a:extLst>
              <a:ext uri="{FF2B5EF4-FFF2-40B4-BE49-F238E27FC236}">
                <a16:creationId xmlns:a16="http://schemas.microsoft.com/office/drawing/2014/main" id="{E00622AE-3D66-4ED4-AC07-0E015E3CB8EC}"/>
              </a:ext>
            </a:extLst>
          </p:cNvPr>
          <p:cNvSpPr/>
          <p:nvPr/>
        </p:nvSpPr>
        <p:spPr>
          <a:xfrm>
            <a:off x="2739779" y="7685472"/>
            <a:ext cx="4644000" cy="1316395"/>
          </a:xfrm>
          <a:prstGeom prst="rect">
            <a:avLst/>
          </a:prstGeom>
        </p:spPr>
        <p:txBody>
          <a:bodyPr wrap="square">
            <a:noAutofit/>
          </a:bodyPr>
          <a:lstStyle/>
          <a:p>
            <a:pPr>
              <a:lnSpc>
                <a:spcPts val="1500"/>
              </a:lnSpc>
              <a:spcBef>
                <a:spcPts val="600"/>
              </a:spcBef>
            </a:pPr>
            <a:r>
              <a:rPr lang="ja-JP" altLang="en-US" sz="1000" dirty="0">
                <a:solidFill>
                  <a:srgbClr val="000000"/>
                </a:solidFill>
                <a:latin typeface="+mn-ea"/>
              </a:rPr>
              <a:t>「</a:t>
            </a:r>
            <a:r>
              <a:rPr lang="en-US" altLang="ja-JP" sz="1000" dirty="0" err="1">
                <a:solidFill>
                  <a:srgbClr val="000000"/>
                </a:solidFill>
                <a:latin typeface="+mn-ea"/>
              </a:rPr>
              <a:t>UserLock</a:t>
            </a:r>
            <a:r>
              <a:rPr lang="ja-JP" altLang="en-US" sz="1000" dirty="0">
                <a:solidFill>
                  <a:srgbClr val="000000"/>
                </a:solidFill>
                <a:latin typeface="+mn-ea"/>
              </a:rPr>
              <a:t>」と「</a:t>
            </a:r>
            <a:r>
              <a:rPr lang="en-US" altLang="ja-JP" sz="1000" dirty="0" err="1">
                <a:solidFill>
                  <a:srgbClr val="000000"/>
                </a:solidFill>
                <a:latin typeface="+mn-ea"/>
              </a:rPr>
              <a:t>FileAudit</a:t>
            </a:r>
            <a:r>
              <a:rPr lang="ja-JP" altLang="en-US" sz="1000" dirty="0">
                <a:solidFill>
                  <a:srgbClr val="000000"/>
                </a:solidFill>
                <a:latin typeface="+mn-ea"/>
              </a:rPr>
              <a:t>」を同時に活用することで、企業は従業員の本人確認が可能となり、共有ドライブ上のファイルにアクセスしているのがユーザー</a:t>
            </a:r>
            <a:r>
              <a:rPr lang="en-US" altLang="ja-JP" sz="1000" dirty="0">
                <a:solidFill>
                  <a:srgbClr val="000000"/>
                </a:solidFill>
                <a:latin typeface="+mn-ea"/>
              </a:rPr>
              <a:t>ID</a:t>
            </a:r>
            <a:r>
              <a:rPr lang="ja-JP" altLang="en-US" sz="1000" dirty="0">
                <a:solidFill>
                  <a:srgbClr val="000000"/>
                </a:solidFill>
                <a:latin typeface="+mn-ea"/>
              </a:rPr>
              <a:t>と一致する従業員であると確信できる安全性を担保することができます。 編集やコピー、削除といったさまざまなファイルに対するアクションは、すべて「</a:t>
            </a:r>
            <a:r>
              <a:rPr lang="en-US" altLang="ja-JP" sz="1000" dirty="0" err="1">
                <a:solidFill>
                  <a:srgbClr val="000000"/>
                </a:solidFill>
                <a:latin typeface="+mn-ea"/>
              </a:rPr>
              <a:t>FileAudit</a:t>
            </a:r>
            <a:r>
              <a:rPr lang="ja-JP" altLang="en-US" sz="1000" dirty="0">
                <a:solidFill>
                  <a:srgbClr val="000000"/>
                </a:solidFill>
                <a:latin typeface="+mn-ea"/>
              </a:rPr>
              <a:t>」で追跡することができます。</a:t>
            </a:r>
            <a:r>
              <a:rPr lang="en-US" altLang="ja-JP" sz="1000" dirty="0">
                <a:solidFill>
                  <a:srgbClr val="000000"/>
                </a:solidFill>
                <a:latin typeface="+mn-ea"/>
              </a:rPr>
              <a:t>IT</a:t>
            </a:r>
            <a:r>
              <a:rPr lang="ja-JP" altLang="en-US" sz="1000" dirty="0">
                <a:solidFill>
                  <a:srgbClr val="000000"/>
                </a:solidFill>
                <a:latin typeface="+mn-ea"/>
              </a:rPr>
              <a:t>部門は</a:t>
            </a:r>
            <a:r>
              <a:rPr lang="en-US" altLang="ja-JP" sz="1000" dirty="0">
                <a:solidFill>
                  <a:srgbClr val="000000"/>
                </a:solidFill>
                <a:latin typeface="+mn-ea"/>
              </a:rPr>
              <a:t>2013</a:t>
            </a:r>
            <a:r>
              <a:rPr lang="ja-JP" altLang="en-US" sz="1000" dirty="0">
                <a:solidFill>
                  <a:srgbClr val="000000"/>
                </a:solidFill>
                <a:latin typeface="+mn-ea"/>
              </a:rPr>
              <a:t>年以降、「</a:t>
            </a:r>
            <a:r>
              <a:rPr lang="en-US" altLang="ja-JP" sz="1000" dirty="0" err="1">
                <a:solidFill>
                  <a:srgbClr val="000000"/>
                </a:solidFill>
                <a:latin typeface="+mn-ea"/>
              </a:rPr>
              <a:t>UserLock</a:t>
            </a:r>
            <a:r>
              <a:rPr lang="ja-JP" altLang="en-US" sz="1000" dirty="0">
                <a:solidFill>
                  <a:srgbClr val="000000"/>
                </a:solidFill>
                <a:latin typeface="+mn-ea"/>
              </a:rPr>
              <a:t>」と「</a:t>
            </a:r>
            <a:r>
              <a:rPr lang="en-US" altLang="ja-JP" sz="1000" dirty="0" err="1">
                <a:solidFill>
                  <a:srgbClr val="000000"/>
                </a:solidFill>
                <a:latin typeface="+mn-ea"/>
              </a:rPr>
              <a:t>FileAudit</a:t>
            </a:r>
            <a:r>
              <a:rPr lang="ja-JP" altLang="en-US" sz="1000" dirty="0">
                <a:solidFill>
                  <a:srgbClr val="000000"/>
                </a:solidFill>
                <a:latin typeface="+mn-ea"/>
              </a:rPr>
              <a:t>」のライセンスを毎年更新し続けています。</a:t>
            </a:r>
          </a:p>
        </p:txBody>
      </p:sp>
      <p:pic>
        <p:nvPicPr>
          <p:cNvPr id="5" name="図 4">
            <a:extLst>
              <a:ext uri="{FF2B5EF4-FFF2-40B4-BE49-F238E27FC236}">
                <a16:creationId xmlns:a16="http://schemas.microsoft.com/office/drawing/2014/main" id="{5CEFF31F-0FE5-48EE-BD59-D7255C021D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314130"/>
            <a:ext cx="2664000" cy="1776000"/>
          </a:xfrm>
          <a:prstGeom prst="rect">
            <a:avLst/>
          </a:prstGeom>
        </p:spPr>
      </p:pic>
      <p:sp>
        <p:nvSpPr>
          <p:cNvPr id="39" name="正方形/長方形 38">
            <a:extLst>
              <a:ext uri="{FF2B5EF4-FFF2-40B4-BE49-F238E27FC236}">
                <a16:creationId xmlns:a16="http://schemas.microsoft.com/office/drawing/2014/main" id="{4FCFC4E1-49D5-460E-B27D-0E15E5F8438D}"/>
              </a:ext>
            </a:extLst>
          </p:cNvPr>
          <p:cNvSpPr/>
          <p:nvPr/>
        </p:nvSpPr>
        <p:spPr>
          <a:xfrm>
            <a:off x="175896" y="6090130"/>
            <a:ext cx="2470093" cy="1343509"/>
          </a:xfrm>
          <a:prstGeom prst="rect">
            <a:avLst/>
          </a:prstGeom>
        </p:spPr>
        <p:txBody>
          <a:bodyPr wrap="square">
            <a:spAutoFit/>
          </a:bodyPr>
          <a:lstStyle/>
          <a:p>
            <a:pPr>
              <a:lnSpc>
                <a:spcPts val="1400"/>
              </a:lnSpc>
            </a:pPr>
            <a:r>
              <a:rPr lang="ja-JP" altLang="en-US" sz="1100" b="1" dirty="0">
                <a:solidFill>
                  <a:schemeClr val="bg1"/>
                </a:solidFill>
                <a:latin typeface="+mn-ea"/>
              </a:rPr>
              <a:t>「</a:t>
            </a:r>
            <a:r>
              <a:rPr lang="en-US" altLang="ja-JP" sz="1100" b="1" dirty="0" err="1">
                <a:solidFill>
                  <a:schemeClr val="bg1"/>
                </a:solidFill>
                <a:latin typeface="+mn-ea"/>
              </a:rPr>
              <a:t>FileAudit</a:t>
            </a:r>
            <a:r>
              <a:rPr lang="ja-JP" altLang="en-US" sz="1100" b="1" dirty="0">
                <a:solidFill>
                  <a:schemeClr val="bg1"/>
                </a:solidFill>
                <a:latin typeface="+mn-ea"/>
              </a:rPr>
              <a:t>」はクラウドストレージにも対応したファイルサーバーログ管理ツールです。</a:t>
            </a:r>
            <a:r>
              <a:rPr lang="en-US" altLang="ja-JP" sz="1100" b="1" dirty="0">
                <a:solidFill>
                  <a:schemeClr val="bg1"/>
                </a:solidFill>
                <a:latin typeface="+mn-ea"/>
              </a:rPr>
              <a:t>Windows</a:t>
            </a:r>
            <a:r>
              <a:rPr lang="ja-JP" altLang="en-US" sz="1100" b="1" dirty="0">
                <a:solidFill>
                  <a:schemeClr val="bg1"/>
                </a:solidFill>
                <a:latin typeface="+mn-ea"/>
              </a:rPr>
              <a:t>サーバーとクラウド内のファイル、フォルダに対するすべてのアクセスを追跡、監査し、レポーティングや不正アクセス検知を実現します。</a:t>
            </a:r>
          </a:p>
        </p:txBody>
      </p:sp>
      <p:cxnSp>
        <p:nvCxnSpPr>
          <p:cNvPr id="10" name="直線コネクタ 9">
            <a:extLst>
              <a:ext uri="{FF2B5EF4-FFF2-40B4-BE49-F238E27FC236}">
                <a16:creationId xmlns:a16="http://schemas.microsoft.com/office/drawing/2014/main" id="{A83561C1-6A6F-4321-AE2B-3B5AB9F7D109}"/>
              </a:ext>
            </a:extLst>
          </p:cNvPr>
          <p:cNvCxnSpPr/>
          <p:nvPr/>
        </p:nvCxnSpPr>
        <p:spPr>
          <a:xfrm>
            <a:off x="-690880" y="4258312"/>
            <a:ext cx="340217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B97F7608-DE13-4A01-8DC2-048F3B7A68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0520" y="-282590"/>
            <a:ext cx="2170315" cy="1220803"/>
          </a:xfrm>
          <a:prstGeom prst="rect">
            <a:avLst/>
          </a:prstGeom>
        </p:spPr>
      </p:pic>
      <p:pic>
        <p:nvPicPr>
          <p:cNvPr id="45" name="図 44">
            <a:extLst>
              <a:ext uri="{FF2B5EF4-FFF2-40B4-BE49-F238E27FC236}">
                <a16:creationId xmlns:a16="http://schemas.microsoft.com/office/drawing/2014/main" id="{B62BFB1C-1B3F-41BA-882C-AE180A283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8564" y="19836"/>
            <a:ext cx="1803469" cy="578406"/>
          </a:xfrm>
          <a:prstGeom prst="rect">
            <a:avLst/>
          </a:prstGeom>
        </p:spPr>
      </p:pic>
      <p:pic>
        <p:nvPicPr>
          <p:cNvPr id="34" name="図 33">
            <a:extLst>
              <a:ext uri="{FF2B5EF4-FFF2-40B4-BE49-F238E27FC236}">
                <a16:creationId xmlns:a16="http://schemas.microsoft.com/office/drawing/2014/main" id="{BEA88655-FE68-4E73-AF07-FF3B7D3612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896" y="65815"/>
            <a:ext cx="1638976" cy="546754"/>
          </a:xfrm>
          <a:prstGeom prst="rect">
            <a:avLst/>
          </a:prstGeom>
        </p:spPr>
      </p:pic>
      <p:grpSp>
        <p:nvGrpSpPr>
          <p:cNvPr id="35" name="グループ化 34">
            <a:extLst>
              <a:ext uri="{FF2B5EF4-FFF2-40B4-BE49-F238E27FC236}">
                <a16:creationId xmlns:a16="http://schemas.microsoft.com/office/drawing/2014/main" id="{0BBD83FE-2A87-49B0-A8AA-B3998AC533E2}"/>
              </a:ext>
            </a:extLst>
          </p:cNvPr>
          <p:cNvGrpSpPr/>
          <p:nvPr/>
        </p:nvGrpSpPr>
        <p:grpSpPr>
          <a:xfrm>
            <a:off x="-7624" y="9330221"/>
            <a:ext cx="7569565" cy="1371084"/>
            <a:chOff x="-7624" y="9330221"/>
            <a:chExt cx="7569565" cy="1371084"/>
          </a:xfrm>
        </p:grpSpPr>
        <p:sp>
          <p:nvSpPr>
            <p:cNvPr id="37" name="正方形/長方形 36">
              <a:extLst>
                <a:ext uri="{FF2B5EF4-FFF2-40B4-BE49-F238E27FC236}">
                  <a16:creationId xmlns:a16="http://schemas.microsoft.com/office/drawing/2014/main" id="{363BA395-A12C-4D06-B26B-6F5CF86E258A}"/>
                </a:ext>
              </a:extLst>
            </p:cNvPr>
            <p:cNvSpPr/>
            <p:nvPr/>
          </p:nvSpPr>
          <p:spPr>
            <a:xfrm>
              <a:off x="32288" y="9330221"/>
              <a:ext cx="7529653" cy="136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A109BB61-CF1C-41CE-BE8C-05ECC3596318}"/>
                </a:ext>
              </a:extLst>
            </p:cNvPr>
            <p:cNvGrpSpPr/>
            <p:nvPr/>
          </p:nvGrpSpPr>
          <p:grpSpPr>
            <a:xfrm>
              <a:off x="3906365" y="9574841"/>
              <a:ext cx="3127779" cy="993990"/>
              <a:chOff x="3737414" y="9407635"/>
              <a:chExt cx="3127779" cy="993990"/>
            </a:xfrm>
          </p:grpSpPr>
          <p:sp>
            <p:nvSpPr>
              <p:cNvPr id="46" name="テキスト ボックス 45">
                <a:extLst>
                  <a:ext uri="{FF2B5EF4-FFF2-40B4-BE49-F238E27FC236}">
                    <a16:creationId xmlns:a16="http://schemas.microsoft.com/office/drawing/2014/main" id="{268B197B-7E88-428D-BF61-8A432CA86433}"/>
                  </a:ext>
                </a:extLst>
              </p:cNvPr>
              <p:cNvSpPr txBox="1"/>
              <p:nvPr/>
            </p:nvSpPr>
            <p:spPr>
              <a:xfrm>
                <a:off x="3737414" y="9407635"/>
                <a:ext cx="3127779" cy="993990"/>
              </a:xfrm>
              <a:prstGeom prst="rect">
                <a:avLst/>
              </a:prstGeom>
              <a:noFill/>
            </p:spPr>
            <p:txBody>
              <a:bodyPr wrap="none" rtlCol="0">
                <a:spAutoFit/>
              </a:bodyPr>
              <a:lstStyle/>
              <a:p>
                <a:pPr>
                  <a:lnSpc>
                    <a:spcPct val="150000"/>
                  </a:lnSpc>
                </a:pPr>
                <a:r>
                  <a:rPr kumimoji="1" lang="ja-JP" altLang="en-US" sz="1400" dirty="0">
                    <a:solidFill>
                      <a:srgbClr val="202A80"/>
                    </a:solidFill>
                    <a:latin typeface="源ノ角ゴシック JP Heavy" panose="020B0A00000000000000" pitchFamily="34" charset="-128"/>
                    <a:ea typeface="源ノ角ゴシック JP Heavy" panose="020B0A00000000000000" pitchFamily="34" charset="-128"/>
                  </a:rPr>
                  <a:t>株式会社オーシャンブリッジ</a:t>
                </a:r>
                <a:endParaRPr kumimoji="1" lang="en-US" altLang="ja-JP" sz="1400" dirty="0">
                  <a:solidFill>
                    <a:srgbClr val="202A80"/>
                  </a:solidFill>
                  <a:latin typeface="源ノ角ゴシック JP Heavy" panose="020B0A00000000000000" pitchFamily="34" charset="-128"/>
                  <a:ea typeface="源ノ角ゴシック JP Heavy" panose="020B0A00000000000000" pitchFamily="34" charset="-128"/>
                </a:endParaRPr>
              </a:p>
              <a:p>
                <a:pPr>
                  <a:lnSpc>
                    <a:spcPct val="150000"/>
                  </a:lnSpc>
                </a:pPr>
                <a:r>
                  <a:rPr kumimoji="1" lang="ja-JP" altLang="en-US" sz="900" dirty="0">
                    <a:solidFill>
                      <a:srgbClr val="202A80"/>
                    </a:solidFill>
                    <a:latin typeface="源ノ角ゴシック JP Heavy" panose="020B0A00000000000000" pitchFamily="34" charset="-128"/>
                    <a:ea typeface="源ノ角ゴシック JP Heavy" panose="020B0A00000000000000" pitchFamily="34" charset="-128"/>
                  </a:rPr>
                  <a:t>〒</a:t>
                </a:r>
                <a:r>
                  <a:rPr kumimoji="1" lang="ja-JP" altLang="en-US" sz="900" dirty="0">
                    <a:solidFill>
                      <a:srgbClr val="202A80"/>
                    </a:solidFill>
                    <a:latin typeface="源ノ角ゴシック JP" panose="020B0800000000000000" pitchFamily="34" charset="-128"/>
                    <a:ea typeface="源ノ角ゴシック JP" panose="020B0800000000000000" pitchFamily="34" charset="-128"/>
                  </a:rPr>
                  <a:t> </a:t>
                </a:r>
                <a:r>
                  <a:rPr kumimoji="1" lang="en-US" altLang="ja-JP" sz="800" dirty="0">
                    <a:solidFill>
                      <a:srgbClr val="202A80"/>
                    </a:solidFill>
                    <a:latin typeface="源ノ角ゴシック JP" panose="020B0800000000000000" pitchFamily="34" charset="-128"/>
                    <a:ea typeface="源ノ角ゴシック JP" panose="020B0800000000000000" pitchFamily="34" charset="-128"/>
                  </a:rPr>
                  <a:t>107-0051</a:t>
                </a:r>
                <a:r>
                  <a:rPr kumimoji="1" lang="ja-JP" altLang="en-US" sz="900" dirty="0">
                    <a:solidFill>
                      <a:srgbClr val="202A80"/>
                    </a:solidFill>
                    <a:latin typeface="源ノ角ゴシック JP" panose="020B0800000000000000" pitchFamily="34" charset="-128"/>
                    <a:ea typeface="源ノ角ゴシック JP" panose="020B0800000000000000" pitchFamily="34" charset="-128"/>
                  </a:rPr>
                  <a:t> </a:t>
                </a:r>
                <a:r>
                  <a:rPr kumimoji="1" lang="ja-JP" altLang="en-US" sz="800" dirty="0">
                    <a:solidFill>
                      <a:srgbClr val="202A80"/>
                    </a:solidFill>
                    <a:latin typeface="源ノ角ゴシック JP" panose="020B0800000000000000" pitchFamily="34" charset="-128"/>
                    <a:ea typeface="源ノ角ゴシック JP" panose="020B0800000000000000" pitchFamily="34" charset="-128"/>
                  </a:rPr>
                  <a:t>東京都港区元赤坂</a:t>
                </a:r>
                <a:r>
                  <a:rPr kumimoji="1" lang="en-US" altLang="ja-JP" sz="800" dirty="0">
                    <a:solidFill>
                      <a:srgbClr val="202A80"/>
                    </a:solidFill>
                    <a:latin typeface="源ノ角ゴシック JP" panose="020B0800000000000000" pitchFamily="34" charset="-128"/>
                    <a:ea typeface="源ノ角ゴシック JP" panose="020B0800000000000000" pitchFamily="34" charset="-128"/>
                  </a:rPr>
                  <a:t>1-5-12</a:t>
                </a:r>
                <a:r>
                  <a:rPr kumimoji="1" lang="ja-JP" altLang="en-US" sz="800" dirty="0">
                    <a:solidFill>
                      <a:srgbClr val="202A80"/>
                    </a:solidFill>
                    <a:latin typeface="源ノ角ゴシック JP" panose="020B0800000000000000" pitchFamily="34" charset="-128"/>
                    <a:ea typeface="源ノ角ゴシック JP" panose="020B0800000000000000" pitchFamily="34" charset="-128"/>
                  </a:rPr>
                  <a:t> 住友不動産元赤坂ビル</a:t>
                </a:r>
                <a:r>
                  <a:rPr kumimoji="1" lang="en-US" altLang="ja-JP" sz="800" dirty="0">
                    <a:solidFill>
                      <a:srgbClr val="202A80"/>
                    </a:solidFill>
                    <a:latin typeface="源ノ角ゴシック JP" panose="020B0800000000000000" pitchFamily="34" charset="-128"/>
                    <a:ea typeface="源ノ角ゴシック JP" panose="020B0800000000000000" pitchFamily="34" charset="-128"/>
                  </a:rPr>
                  <a:t>7F</a:t>
                </a:r>
              </a:p>
              <a:p>
                <a:pPr>
                  <a:lnSpc>
                    <a:spcPct val="150000"/>
                  </a:lnSpc>
                </a:pPr>
                <a:r>
                  <a:rPr lang="ja-JP" altLang="en-US" sz="900" dirty="0">
                    <a:solidFill>
                      <a:srgbClr val="202A80"/>
                    </a:solidFill>
                    <a:latin typeface="源ノ角ゴシック JP" panose="020B0800000000000000" pitchFamily="34" charset="-128"/>
                    <a:ea typeface="源ノ角ゴシック JP" panose="020B0800000000000000" pitchFamily="34" charset="-128"/>
                  </a:rPr>
                  <a:t>　 </a:t>
                </a:r>
                <a:r>
                  <a:rPr lang="en-US" altLang="ja-JP" sz="800" dirty="0">
                    <a:solidFill>
                      <a:srgbClr val="202A80"/>
                    </a:solidFill>
                    <a:latin typeface="源ノ角ゴシック JP" panose="020B0800000000000000" pitchFamily="34" charset="-128"/>
                    <a:ea typeface="源ノ角ゴシック JP" panose="020B0800000000000000" pitchFamily="34" charset="-128"/>
                  </a:rPr>
                  <a:t>https://www.isdecisions.jp/</a:t>
                </a:r>
                <a:endParaRPr kumimoji="1" lang="en-US" altLang="ja-JP" sz="800" dirty="0">
                  <a:solidFill>
                    <a:srgbClr val="202A80"/>
                  </a:solidFill>
                  <a:latin typeface="源ノ角ゴシック JP" panose="020B0800000000000000" pitchFamily="34" charset="-128"/>
                  <a:ea typeface="源ノ角ゴシック JP" panose="020B0800000000000000" pitchFamily="34" charset="-128"/>
                </a:endParaRPr>
              </a:p>
              <a:p>
                <a:pPr>
                  <a:lnSpc>
                    <a:spcPct val="150000"/>
                  </a:lnSpc>
                </a:pPr>
                <a:r>
                  <a:rPr kumimoji="1" lang="ja-JP" altLang="en-US" sz="800" dirty="0">
                    <a:solidFill>
                      <a:srgbClr val="202A80"/>
                    </a:solidFill>
                    <a:latin typeface="源ノ角ゴシック JP" panose="020B0800000000000000" pitchFamily="34" charset="-128"/>
                    <a:ea typeface="源ノ角ゴシック JP" panose="020B0800000000000000" pitchFamily="34" charset="-128"/>
                  </a:rPr>
                  <a:t>      </a:t>
                </a:r>
                <a:r>
                  <a:rPr kumimoji="1" lang="en-US" altLang="ja-JP" sz="800" dirty="0">
                    <a:solidFill>
                      <a:srgbClr val="202A80"/>
                    </a:solidFill>
                    <a:latin typeface="源ノ角ゴシック JP" panose="020B0800000000000000" pitchFamily="34" charset="-128"/>
                    <a:ea typeface="源ノ角ゴシック JP" panose="020B0800000000000000" pitchFamily="34" charset="-128"/>
                  </a:rPr>
                  <a:t>userlock@oceanbridge.jp</a:t>
                </a:r>
                <a:endParaRPr kumimoji="1" lang="ja-JP" altLang="en-US" sz="800" dirty="0">
                  <a:solidFill>
                    <a:srgbClr val="202A80"/>
                  </a:solidFill>
                  <a:latin typeface="源ノ角ゴシック JP" panose="020B0800000000000000" pitchFamily="34" charset="-128"/>
                  <a:ea typeface="源ノ角ゴシック JP" panose="020B0800000000000000" pitchFamily="34" charset="-128"/>
                </a:endParaRPr>
              </a:p>
            </p:txBody>
          </p:sp>
          <p:pic>
            <p:nvPicPr>
              <p:cNvPr id="47" name="グラフィックス 46" descr="封筒 単色塗りつぶし">
                <a:extLst>
                  <a:ext uri="{FF2B5EF4-FFF2-40B4-BE49-F238E27FC236}">
                    <a16:creationId xmlns:a16="http://schemas.microsoft.com/office/drawing/2014/main" id="{25FDC06E-A3E0-474F-8662-2225DA4F3E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830394" y="10238113"/>
                <a:ext cx="108000" cy="108000"/>
              </a:xfrm>
              <a:prstGeom prst="rect">
                <a:avLst/>
              </a:prstGeom>
            </p:spPr>
          </p:pic>
          <p:pic>
            <p:nvPicPr>
              <p:cNvPr id="48" name="グラフィックス 47" descr="ブラウザー ウィンドウ 単色塗りつぶし">
                <a:extLst>
                  <a:ext uri="{FF2B5EF4-FFF2-40B4-BE49-F238E27FC236}">
                    <a16:creationId xmlns:a16="http://schemas.microsoft.com/office/drawing/2014/main" id="{7055FB30-76B1-44E7-B49F-98236DA291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30394" y="10042657"/>
                <a:ext cx="108000" cy="108000"/>
              </a:xfrm>
              <a:prstGeom prst="rect">
                <a:avLst/>
              </a:prstGeom>
            </p:spPr>
          </p:pic>
        </p:grpSp>
        <p:sp>
          <p:nvSpPr>
            <p:cNvPr id="41" name="正方形/長方形 40">
              <a:extLst>
                <a:ext uri="{FF2B5EF4-FFF2-40B4-BE49-F238E27FC236}">
                  <a16:creationId xmlns:a16="http://schemas.microsoft.com/office/drawing/2014/main" id="{9871132E-2433-4247-9AEE-4EFC2FF3D5D3}"/>
                </a:ext>
              </a:extLst>
            </p:cNvPr>
            <p:cNvSpPr/>
            <p:nvPr/>
          </p:nvSpPr>
          <p:spPr>
            <a:xfrm>
              <a:off x="-7624" y="9330221"/>
              <a:ext cx="3787460" cy="1371084"/>
            </a:xfrm>
            <a:prstGeom prst="rect">
              <a:avLst/>
            </a:prstGeom>
            <a:solidFill>
              <a:srgbClr val="202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1E988EE0-0C81-4A53-9147-3C69553F600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7776" y="9454955"/>
              <a:ext cx="2720126" cy="1216282"/>
            </a:xfrm>
            <a:prstGeom prst="rect">
              <a:avLst/>
            </a:prstGeom>
          </p:spPr>
        </p:pic>
      </p:grpSp>
    </p:spTree>
    <p:extLst>
      <p:ext uri="{BB962C8B-B14F-4D97-AF65-F5344CB8AC3E}">
        <p14:creationId xmlns:p14="http://schemas.microsoft.com/office/powerpoint/2010/main" val="33806943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7810</TotalTime>
  <Words>1457</Words>
  <Application>Microsoft Office PowerPoint</Application>
  <PresentationFormat>ユーザー設定</PresentationFormat>
  <Paragraphs>57</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源ノ角ゴシック JP</vt:lpstr>
      <vt:lpstr>源ノ角ゴシック JP Heavy</vt:lpstr>
      <vt:lpstr>游ゴシック</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UserLock_CaseStudy_DP World</dc:title>
  <dc:creator>湯田 和美</dc:creator>
  <cp:lastModifiedBy>湯田 和美</cp:lastModifiedBy>
  <cp:revision>462</cp:revision>
  <cp:lastPrinted>2019-09-11T05:47:43Z</cp:lastPrinted>
  <dcterms:created xsi:type="dcterms:W3CDTF">2019-04-26T00:10:21Z</dcterms:created>
  <dcterms:modified xsi:type="dcterms:W3CDTF">2021-10-27T04:53:31Z</dcterms:modified>
</cp:coreProperties>
</file>