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99" r:id="rId2"/>
    <p:sldId id="29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3" userDrawn="1">
          <p15:clr>
            <a:srgbClr val="A4A3A4"/>
          </p15:clr>
        </p15:guide>
        <p15:guide id="2" pos="2381" userDrawn="1">
          <p15:clr>
            <a:srgbClr val="A4A3A4"/>
          </p15:clr>
        </p15:guide>
        <p15:guide id="3" pos="113" userDrawn="1">
          <p15:clr>
            <a:srgbClr val="A4A3A4"/>
          </p15:clr>
        </p15:guide>
        <p15:guide id="4" pos="46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A80"/>
    <a:srgbClr val="AFEDA5"/>
    <a:srgbClr val="7DD7AC"/>
    <a:srgbClr val="D9F89A"/>
    <a:srgbClr val="EDFCD0"/>
    <a:srgbClr val="55D3B1"/>
    <a:srgbClr val="BBF999"/>
    <a:srgbClr val="78DBA0"/>
    <a:srgbClr val="79DBA0"/>
    <a:srgbClr val="FEFE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42" autoAdjust="0"/>
    <p:restoredTop sz="95208" autoAdjust="0"/>
  </p:normalViewPr>
  <p:slideViewPr>
    <p:cSldViewPr snapToGrid="0">
      <p:cViewPr varScale="1">
        <p:scale>
          <a:sx n="58" d="100"/>
          <a:sy n="58" d="100"/>
        </p:scale>
        <p:origin x="1877" y="77"/>
      </p:cViewPr>
      <p:guideLst>
        <p:guide orient="horz" pos="3413"/>
        <p:guide pos="2381"/>
        <p:guide pos="113"/>
        <p:guide pos="4649"/>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307"/>
    </p:cViewPr>
  </p:sorterViewPr>
  <p:notesViewPr>
    <p:cSldViewPr snapToGrid="0" showGuides="1">
      <p:cViewPr varScale="1">
        <p:scale>
          <a:sx n="65" d="100"/>
          <a:sy n="65" d="100"/>
        </p:scale>
        <p:origin x="3154" y="38"/>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2AAF6-7D1E-49E0-B583-9063A902695E}" type="datetimeFigureOut">
              <a:rPr kumimoji="1" lang="ja-JP" altLang="en-US" smtClean="0"/>
              <a:t>2021/10/31</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9B30FB-3DAC-4E1C-B0F4-E7F55E11DF53}" type="slidenum">
              <a:rPr kumimoji="1" lang="ja-JP" altLang="en-US" smtClean="0"/>
              <a:t>‹#›</a:t>
            </a:fld>
            <a:endParaRPr kumimoji="1" lang="ja-JP" altLang="en-US"/>
          </a:p>
        </p:txBody>
      </p:sp>
    </p:spTree>
    <p:extLst>
      <p:ext uri="{BB962C8B-B14F-4D97-AF65-F5344CB8AC3E}">
        <p14:creationId xmlns:p14="http://schemas.microsoft.com/office/powerpoint/2010/main" val="16030991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9B30FB-3DAC-4E1C-B0F4-E7F55E11DF53}" type="slidenum">
              <a:rPr kumimoji="1" lang="ja-JP" altLang="en-US" smtClean="0"/>
              <a:t>1</a:t>
            </a:fld>
            <a:endParaRPr kumimoji="1" lang="ja-JP" altLang="en-US"/>
          </a:p>
        </p:txBody>
      </p:sp>
    </p:spTree>
    <p:extLst>
      <p:ext uri="{BB962C8B-B14F-4D97-AF65-F5344CB8AC3E}">
        <p14:creationId xmlns:p14="http://schemas.microsoft.com/office/powerpoint/2010/main" val="227141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9B30FB-3DAC-4E1C-B0F4-E7F55E11DF53}" type="slidenum">
              <a:rPr kumimoji="1" lang="ja-JP" altLang="en-US" smtClean="0"/>
              <a:t>2</a:t>
            </a:fld>
            <a:endParaRPr kumimoji="1" lang="ja-JP" altLang="en-US"/>
          </a:p>
        </p:txBody>
      </p:sp>
    </p:spTree>
    <p:extLst>
      <p:ext uri="{BB962C8B-B14F-4D97-AF65-F5344CB8AC3E}">
        <p14:creationId xmlns:p14="http://schemas.microsoft.com/office/powerpoint/2010/main" val="390818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3554170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426059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4217307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204119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115317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210224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49544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167093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423083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128171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CDCC92-5237-4F39-ADDD-6288AE614329}" type="datetimeFigureOut">
              <a:rPr kumimoji="1" lang="ja-JP" altLang="en-US" smtClean="0"/>
              <a:t>2021/10/31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190210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CCDCC92-5237-4F39-ADDD-6288AE614329}" type="datetimeFigureOut">
              <a:rPr kumimoji="1" lang="ja-JP" altLang="en-US" smtClean="0"/>
              <a:t>2021/10/31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4466A29-1524-462E-8AB8-63F005AD90F9}" type="slidenum">
              <a:rPr kumimoji="1" lang="ja-JP" altLang="en-US" smtClean="0"/>
              <a:t>‹#›</a:t>
            </a:fld>
            <a:endParaRPr kumimoji="1" lang="ja-JP" altLang="en-US"/>
          </a:p>
        </p:txBody>
      </p:sp>
    </p:spTree>
    <p:extLst>
      <p:ext uri="{BB962C8B-B14F-4D97-AF65-F5344CB8AC3E}">
        <p14:creationId xmlns:p14="http://schemas.microsoft.com/office/powerpoint/2010/main" val="15975050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jp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18" Type="http://schemas.openxmlformats.org/officeDocument/2006/relationships/image" Target="../media/image28.png"/><Relationship Id="rId26" Type="http://schemas.openxmlformats.org/officeDocument/2006/relationships/image" Target="../media/image36.svg"/><Relationship Id="rId3" Type="http://schemas.openxmlformats.org/officeDocument/2006/relationships/image" Target="../media/image13.png"/><Relationship Id="rId21" Type="http://schemas.openxmlformats.org/officeDocument/2006/relationships/image" Target="../media/image31.png"/><Relationship Id="rId7" Type="http://schemas.openxmlformats.org/officeDocument/2006/relationships/image" Target="../media/image17.png"/><Relationship Id="rId12" Type="http://schemas.openxmlformats.org/officeDocument/2006/relationships/image" Target="../media/image22.png"/><Relationship Id="rId17" Type="http://schemas.openxmlformats.org/officeDocument/2006/relationships/image" Target="../media/image27.png"/><Relationship Id="rId25" Type="http://schemas.openxmlformats.org/officeDocument/2006/relationships/image" Target="../media/image35.png"/><Relationship Id="rId2" Type="http://schemas.openxmlformats.org/officeDocument/2006/relationships/notesSlide" Target="../notesSlides/notesSlide2.xml"/><Relationship Id="rId16" Type="http://schemas.openxmlformats.org/officeDocument/2006/relationships/image" Target="../media/image26.png"/><Relationship Id="rId20" Type="http://schemas.openxmlformats.org/officeDocument/2006/relationships/image" Target="../media/image30.png"/><Relationship Id="rId29" Type="http://schemas.openxmlformats.org/officeDocument/2006/relationships/image" Target="../media/image39.png"/><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21.png"/><Relationship Id="rId24" Type="http://schemas.openxmlformats.org/officeDocument/2006/relationships/image" Target="../media/image34.png"/><Relationship Id="rId5" Type="http://schemas.openxmlformats.org/officeDocument/2006/relationships/image" Target="../media/image15.png"/><Relationship Id="rId15" Type="http://schemas.openxmlformats.org/officeDocument/2006/relationships/image" Target="../media/image25.png"/><Relationship Id="rId23" Type="http://schemas.openxmlformats.org/officeDocument/2006/relationships/image" Target="../media/image33.png"/><Relationship Id="rId28" Type="http://schemas.openxmlformats.org/officeDocument/2006/relationships/image" Target="../media/image38.svg"/><Relationship Id="rId10" Type="http://schemas.openxmlformats.org/officeDocument/2006/relationships/image" Target="../media/image20.png"/><Relationship Id="rId19" Type="http://schemas.openxmlformats.org/officeDocument/2006/relationships/image" Target="../media/image29.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png"/><Relationship Id="rId22" Type="http://schemas.openxmlformats.org/officeDocument/2006/relationships/image" Target="../media/image32.png"/><Relationship Id="rId27" Type="http://schemas.openxmlformats.org/officeDocument/2006/relationships/image" Target="../media/image37.png"/><Relationship Id="rId30"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93000"/>
          </a:schemeClr>
        </a:solidFill>
        <a:effectLst/>
      </p:bgPr>
    </p:bg>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D5423263-623D-436E-AF31-ACFF8A58FD91}"/>
              </a:ext>
            </a:extLst>
          </p:cNvPr>
          <p:cNvSpPr/>
          <p:nvPr/>
        </p:nvSpPr>
        <p:spPr>
          <a:xfrm>
            <a:off x="0" y="0"/>
            <a:ext cx="7559676" cy="719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92B30E3-7E70-4E01-8687-E010B7C5D25A}"/>
              </a:ext>
            </a:extLst>
          </p:cNvPr>
          <p:cNvSpPr/>
          <p:nvPr/>
        </p:nvSpPr>
        <p:spPr>
          <a:xfrm>
            <a:off x="-1" y="727598"/>
            <a:ext cx="7601851" cy="3070260"/>
          </a:xfrm>
          <a:prstGeom prst="rect">
            <a:avLst/>
          </a:prstGeom>
          <a:gradFill flip="none" rotWithShape="1">
            <a:gsLst>
              <a:gs pos="1000">
                <a:srgbClr val="55D3B1"/>
              </a:gs>
              <a:gs pos="100000">
                <a:srgbClr val="AFEDA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2" name="図 81">
            <a:extLst>
              <a:ext uri="{FF2B5EF4-FFF2-40B4-BE49-F238E27FC236}">
                <a16:creationId xmlns:a16="http://schemas.microsoft.com/office/drawing/2014/main" id="{846AD398-4D0D-4344-B8E1-67E8D4020B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174" y="8406927"/>
            <a:ext cx="2314285" cy="1440000"/>
          </a:xfrm>
          <a:prstGeom prst="rect">
            <a:avLst/>
          </a:prstGeom>
          <a:effectLst/>
        </p:spPr>
      </p:pic>
      <p:pic>
        <p:nvPicPr>
          <p:cNvPr id="84" name="図 83">
            <a:extLst>
              <a:ext uri="{FF2B5EF4-FFF2-40B4-BE49-F238E27FC236}">
                <a16:creationId xmlns:a16="http://schemas.microsoft.com/office/drawing/2014/main" id="{C5285F73-5032-4356-BDE8-25FBB917D0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041" y="4389017"/>
            <a:ext cx="2314285" cy="1440000"/>
          </a:xfrm>
          <a:prstGeom prst="rect">
            <a:avLst/>
          </a:prstGeom>
          <a:effectLst/>
        </p:spPr>
      </p:pic>
      <p:pic>
        <p:nvPicPr>
          <p:cNvPr id="86" name="図 85">
            <a:extLst>
              <a:ext uri="{FF2B5EF4-FFF2-40B4-BE49-F238E27FC236}">
                <a16:creationId xmlns:a16="http://schemas.microsoft.com/office/drawing/2014/main" id="{2AEC9008-5A8B-4D11-A31D-444CD88C18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66244" y="4385774"/>
            <a:ext cx="2314288" cy="1440000"/>
          </a:xfrm>
          <a:prstGeom prst="rect">
            <a:avLst/>
          </a:prstGeom>
          <a:effectLst/>
        </p:spPr>
      </p:pic>
      <p:pic>
        <p:nvPicPr>
          <p:cNvPr id="91" name="図 90">
            <a:extLst>
              <a:ext uri="{FF2B5EF4-FFF2-40B4-BE49-F238E27FC236}">
                <a16:creationId xmlns:a16="http://schemas.microsoft.com/office/drawing/2014/main" id="{6771EA47-3D57-4D95-AF2F-4D8DEEDF6F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4193" y="6390677"/>
            <a:ext cx="2314288" cy="1440000"/>
          </a:xfrm>
          <a:prstGeom prst="rect">
            <a:avLst/>
          </a:prstGeom>
          <a:effectLst/>
        </p:spPr>
      </p:pic>
      <p:pic>
        <p:nvPicPr>
          <p:cNvPr id="93" name="図 92">
            <a:extLst>
              <a:ext uri="{FF2B5EF4-FFF2-40B4-BE49-F238E27FC236}">
                <a16:creationId xmlns:a16="http://schemas.microsoft.com/office/drawing/2014/main" id="{3C38C3FB-826F-4A46-B26F-942FF09CE42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68650" y="6394934"/>
            <a:ext cx="2314288" cy="1440000"/>
          </a:xfrm>
          <a:prstGeom prst="rect">
            <a:avLst/>
          </a:prstGeom>
          <a:effectLst/>
        </p:spPr>
      </p:pic>
      <p:pic>
        <p:nvPicPr>
          <p:cNvPr id="95" name="図 94">
            <a:extLst>
              <a:ext uri="{FF2B5EF4-FFF2-40B4-BE49-F238E27FC236}">
                <a16:creationId xmlns:a16="http://schemas.microsoft.com/office/drawing/2014/main" id="{43557C90-A759-41BA-BD1B-FCF23F4C7B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25234" y="4389610"/>
            <a:ext cx="2314288" cy="1440000"/>
          </a:xfrm>
          <a:prstGeom prst="rect">
            <a:avLst/>
          </a:prstGeom>
          <a:effectLst/>
        </p:spPr>
      </p:pic>
      <p:pic>
        <p:nvPicPr>
          <p:cNvPr id="97" name="図 96">
            <a:extLst>
              <a:ext uri="{FF2B5EF4-FFF2-40B4-BE49-F238E27FC236}">
                <a16:creationId xmlns:a16="http://schemas.microsoft.com/office/drawing/2014/main" id="{4A58C87D-7644-4AEE-90C1-73A053796CF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68650" y="8402571"/>
            <a:ext cx="2314288" cy="1440000"/>
          </a:xfrm>
          <a:prstGeom prst="rect">
            <a:avLst/>
          </a:prstGeom>
          <a:effectLst/>
        </p:spPr>
      </p:pic>
      <p:pic>
        <p:nvPicPr>
          <p:cNvPr id="99" name="図 98">
            <a:extLst>
              <a:ext uri="{FF2B5EF4-FFF2-40B4-BE49-F238E27FC236}">
                <a16:creationId xmlns:a16="http://schemas.microsoft.com/office/drawing/2014/main" id="{0CDFD523-EBA7-4969-8764-018CFF36ED1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22694" y="6395893"/>
            <a:ext cx="2314288" cy="1440000"/>
          </a:xfrm>
          <a:prstGeom prst="rect">
            <a:avLst/>
          </a:prstGeom>
          <a:effectLst/>
        </p:spPr>
      </p:pic>
      <p:pic>
        <p:nvPicPr>
          <p:cNvPr id="101" name="図 100">
            <a:extLst>
              <a:ext uri="{FF2B5EF4-FFF2-40B4-BE49-F238E27FC236}">
                <a16:creationId xmlns:a16="http://schemas.microsoft.com/office/drawing/2014/main" id="{7EF3E1D6-E4AE-4E34-AF5D-3C5817167F7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606581" y="8402571"/>
            <a:ext cx="2314288" cy="1440000"/>
          </a:xfrm>
          <a:prstGeom prst="rect">
            <a:avLst/>
          </a:prstGeom>
          <a:effectLst/>
        </p:spPr>
      </p:pic>
      <p:sp>
        <p:nvSpPr>
          <p:cNvPr id="78" name="正方形/長方形 77">
            <a:extLst>
              <a:ext uri="{FF2B5EF4-FFF2-40B4-BE49-F238E27FC236}">
                <a16:creationId xmlns:a16="http://schemas.microsoft.com/office/drawing/2014/main" id="{431BACAF-5DD5-421C-B7A8-D37CDE3FEB99}"/>
              </a:ext>
            </a:extLst>
          </p:cNvPr>
          <p:cNvSpPr/>
          <p:nvPr/>
        </p:nvSpPr>
        <p:spPr>
          <a:xfrm>
            <a:off x="176737" y="9825903"/>
            <a:ext cx="7200000"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9D643870-3004-4855-8311-A041330EA50A}"/>
              </a:ext>
            </a:extLst>
          </p:cNvPr>
          <p:cNvSpPr/>
          <p:nvPr/>
        </p:nvSpPr>
        <p:spPr>
          <a:xfrm>
            <a:off x="184707" y="7790275"/>
            <a:ext cx="7200000"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CC2755B6-0987-465E-9DE4-323893F4D8C3}"/>
              </a:ext>
            </a:extLst>
          </p:cNvPr>
          <p:cNvSpPr/>
          <p:nvPr/>
        </p:nvSpPr>
        <p:spPr>
          <a:xfrm>
            <a:off x="180532" y="5792643"/>
            <a:ext cx="7200000"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73AB594C-3CB5-46A0-B7C4-82F9CE0CDFA6}"/>
              </a:ext>
            </a:extLst>
          </p:cNvPr>
          <p:cNvSpPr txBox="1"/>
          <p:nvPr/>
        </p:nvSpPr>
        <p:spPr>
          <a:xfrm>
            <a:off x="175846" y="3928446"/>
            <a:ext cx="3092423" cy="338554"/>
          </a:xfrm>
          <a:prstGeom prst="rect">
            <a:avLst/>
          </a:prstGeom>
          <a:noFill/>
        </p:spPr>
        <p:txBody>
          <a:bodyPr wrap="square" rtlCol="0">
            <a:spAutoFit/>
          </a:bodyPr>
          <a:lstStyle/>
          <a:p>
            <a:r>
              <a:rPr kumimoji="1" lang="ja-JP" altLang="en-US" sz="16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 </a:t>
            </a:r>
            <a:r>
              <a:rPr kumimoji="1" lang="en-US" altLang="ja-JP" sz="1600" dirty="0" err="1">
                <a:solidFill>
                  <a:schemeClr val="accent2"/>
                </a:solidFill>
                <a:latin typeface="源ノ角ゴシック JP Heavy" panose="020B0A00000000000000" pitchFamily="34" charset="-128"/>
                <a:ea typeface="源ノ角ゴシック JP Heavy" panose="020B0A00000000000000" pitchFamily="34" charset="-128"/>
              </a:rPr>
              <a:t>UserLock</a:t>
            </a:r>
            <a:r>
              <a:rPr kumimoji="1" lang="ja-JP" altLang="en-US" sz="1600" dirty="0">
                <a:solidFill>
                  <a:schemeClr val="accent2"/>
                </a:solidFill>
                <a:latin typeface="源ノ角ゴシック JP Heavy" panose="020B0A00000000000000" pitchFamily="34" charset="-128"/>
                <a:ea typeface="源ノ角ゴシック JP Heavy" panose="020B0A00000000000000" pitchFamily="34" charset="-128"/>
              </a:rPr>
              <a:t>の主な特長と機能</a:t>
            </a:r>
            <a:endParaRPr kumimoji="1" lang="ja-JP" altLang="en-US" dirty="0">
              <a:solidFill>
                <a:schemeClr val="accent2"/>
              </a:solidFill>
              <a:latin typeface="源ノ角ゴシック JP Heavy" panose="020B0A00000000000000" pitchFamily="34" charset="-128"/>
              <a:ea typeface="源ノ角ゴシック JP Heavy" panose="020B0A00000000000000" pitchFamily="34" charset="-128"/>
            </a:endParaRPr>
          </a:p>
        </p:txBody>
      </p:sp>
      <p:sp>
        <p:nvSpPr>
          <p:cNvPr id="131" name="テキスト ボックス 130">
            <a:extLst>
              <a:ext uri="{FF2B5EF4-FFF2-40B4-BE49-F238E27FC236}">
                <a16:creationId xmlns:a16="http://schemas.microsoft.com/office/drawing/2014/main" id="{10F1C262-40D3-4430-BBCD-3081A16AC6CA}"/>
              </a:ext>
            </a:extLst>
          </p:cNvPr>
          <p:cNvSpPr txBox="1"/>
          <p:nvPr/>
        </p:nvSpPr>
        <p:spPr>
          <a:xfrm>
            <a:off x="210940" y="1584955"/>
            <a:ext cx="3904928" cy="1967846"/>
          </a:xfrm>
          <a:prstGeom prst="rect">
            <a:avLst/>
          </a:prstGeom>
          <a:noFill/>
        </p:spPr>
        <p:txBody>
          <a:bodyPr wrap="square" rtlCol="0">
            <a:spAutoFit/>
          </a:bodyPr>
          <a:lstStyle/>
          <a:p>
            <a:pPr>
              <a:lnSpc>
                <a:spcPct val="150000"/>
              </a:lnSpc>
            </a:pP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社内ネットワーク（</a:t>
            </a:r>
            <a:r>
              <a:rPr lang="en-US" altLang="ja-JP" sz="900" dirty="0">
                <a:solidFill>
                  <a:schemeClr val="bg1"/>
                </a:solidFill>
                <a:effectLst/>
                <a:latin typeface="源ノ角ゴシック JP" panose="020B0800000000000000" pitchFamily="34" charset="-128"/>
                <a:ea typeface="源ノ角ゴシック JP" panose="020B0800000000000000" pitchFamily="34" charset="-128"/>
              </a:rPr>
              <a:t>LAN</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）に接続しているユーザーと端末を一元管理する</a:t>
            </a:r>
            <a:r>
              <a:rPr lang="en-US" altLang="ja-JP" sz="900" dirty="0">
                <a:solidFill>
                  <a:schemeClr val="bg1"/>
                </a:solidFill>
                <a:effectLst/>
                <a:latin typeface="源ノ角ゴシック JP" panose="020B0800000000000000" pitchFamily="34" charset="-128"/>
                <a:ea typeface="源ノ角ゴシック JP" panose="020B0800000000000000" pitchFamily="34" charset="-128"/>
              </a:rPr>
              <a:t>Active Directory</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は</a:t>
            </a:r>
            <a:r>
              <a:rPr lang="en-US" altLang="ja-JP" sz="900" dirty="0">
                <a:solidFill>
                  <a:schemeClr val="bg1"/>
                </a:solidFill>
                <a:effectLst/>
                <a:latin typeface="源ノ角ゴシック JP" panose="020B0800000000000000" pitchFamily="34" charset="-128"/>
                <a:ea typeface="源ノ角ゴシック JP" panose="020B0800000000000000" pitchFamily="34" charset="-128"/>
              </a:rPr>
              <a:t>IT</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資産管理において重要性が高い機能の</a:t>
            </a:r>
            <a:r>
              <a:rPr lang="en-US" altLang="ja-JP" sz="900" dirty="0">
                <a:solidFill>
                  <a:schemeClr val="bg1"/>
                </a:solidFill>
                <a:effectLst/>
                <a:latin typeface="源ノ角ゴシック JP" panose="020B0800000000000000" pitchFamily="34" charset="-128"/>
                <a:ea typeface="源ノ角ゴシック JP" panose="020B0800000000000000" pitchFamily="34" charset="-128"/>
              </a:rPr>
              <a:t>1</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つです。しかし、</a:t>
            </a:r>
            <a:r>
              <a:rPr lang="en-US" altLang="ja-JP" sz="900" dirty="0">
                <a:solidFill>
                  <a:schemeClr val="bg1"/>
                </a:solidFill>
                <a:effectLst/>
                <a:latin typeface="源ノ角ゴシック JP" panose="020B0800000000000000" pitchFamily="34" charset="-128"/>
                <a:ea typeface="源ノ角ゴシック JP" panose="020B0800000000000000" pitchFamily="34" charset="-128"/>
              </a:rPr>
              <a:t>Active Directory</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とグループポリシーだけでログイン権限やアクセス権限などの複雑な設定や企業レベルの高いセキュリティ管理を行うのは、</a:t>
            </a:r>
            <a:r>
              <a:rPr lang="en-US" altLang="ja-JP" sz="900" dirty="0">
                <a:solidFill>
                  <a:schemeClr val="bg1"/>
                </a:solidFill>
                <a:effectLst/>
                <a:latin typeface="源ノ角ゴシック JP" panose="020B0800000000000000" pitchFamily="34" charset="-128"/>
                <a:ea typeface="源ノ角ゴシック JP" panose="020B0800000000000000" pitchFamily="34" charset="-128"/>
              </a:rPr>
              <a:t>IT</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の専門知識と大変な労力が必要になります</a:t>
            </a:r>
            <a:r>
              <a:rPr lang="ja-JP" altLang="en-US" sz="1000" dirty="0">
                <a:solidFill>
                  <a:schemeClr val="bg1"/>
                </a:solidFill>
                <a:effectLst/>
                <a:latin typeface="源ノ角ゴシック JP" panose="020B0800000000000000" pitchFamily="34" charset="-128"/>
                <a:ea typeface="源ノ角ゴシック JP" panose="020B0800000000000000" pitchFamily="34" charset="-128"/>
              </a:rPr>
              <a:t>。</a:t>
            </a:r>
            <a:endParaRPr lang="en-US" altLang="ja-JP" sz="1000" dirty="0">
              <a:solidFill>
                <a:schemeClr val="bg1"/>
              </a:solidFill>
              <a:effectLst/>
              <a:latin typeface="源ノ角ゴシック JP" panose="020B0800000000000000" pitchFamily="34" charset="-128"/>
              <a:ea typeface="源ノ角ゴシック JP" panose="020B0800000000000000" pitchFamily="34" charset="-128"/>
            </a:endParaRPr>
          </a:p>
          <a:p>
            <a:pPr>
              <a:lnSpc>
                <a:spcPct val="150000"/>
              </a:lnSpc>
            </a:pP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a:t>
            </a:r>
            <a:r>
              <a:rPr lang="en-US" altLang="ja-JP" sz="900" dirty="0" err="1">
                <a:solidFill>
                  <a:schemeClr val="bg1"/>
                </a:solidFill>
                <a:effectLst/>
                <a:latin typeface="源ノ角ゴシック JP" panose="020B0800000000000000" pitchFamily="34" charset="-128"/>
                <a:ea typeface="源ノ角ゴシック JP" panose="020B0800000000000000" pitchFamily="34" charset="-128"/>
              </a:rPr>
              <a:t>UserLock</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」は、この</a:t>
            </a:r>
            <a:r>
              <a:rPr lang="en-US" altLang="ja-JP" sz="900" dirty="0">
                <a:solidFill>
                  <a:schemeClr val="bg1"/>
                </a:solidFill>
                <a:effectLst/>
                <a:latin typeface="源ノ角ゴシック JP" panose="020B0800000000000000" pitchFamily="34" charset="-128"/>
                <a:ea typeface="源ノ角ゴシック JP" panose="020B0800000000000000" pitchFamily="34" charset="-128"/>
              </a:rPr>
              <a:t>Active Directory</a:t>
            </a:r>
            <a:r>
              <a:rPr lang="ja-JP" altLang="en-US" sz="900" dirty="0">
                <a:solidFill>
                  <a:schemeClr val="bg1"/>
                </a:solidFill>
                <a:effectLst/>
                <a:latin typeface="源ノ角ゴシック JP" panose="020B0800000000000000" pitchFamily="34" charset="-128"/>
                <a:ea typeface="源ノ角ゴシック JP" panose="020B0800000000000000" pitchFamily="34" charset="-128"/>
              </a:rPr>
              <a:t>と連携してユーザーのログインを簡単に管理できるログイン見える化ソリューションです。使いやすいインターフェイスと、さまざまな機能で簡単にセキュアなログイン管理を実現します。</a:t>
            </a:r>
          </a:p>
        </p:txBody>
      </p:sp>
      <p:sp>
        <p:nvSpPr>
          <p:cNvPr id="52" name="正方形/長方形 51">
            <a:extLst>
              <a:ext uri="{FF2B5EF4-FFF2-40B4-BE49-F238E27FC236}">
                <a16:creationId xmlns:a16="http://schemas.microsoft.com/office/drawing/2014/main" id="{8F0C8F71-15EE-4971-A207-409678CE0D14}"/>
              </a:ext>
            </a:extLst>
          </p:cNvPr>
          <p:cNvSpPr/>
          <p:nvPr/>
        </p:nvSpPr>
        <p:spPr>
          <a:xfrm>
            <a:off x="210940" y="9817670"/>
            <a:ext cx="2306665" cy="507831"/>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社内ネットワークやリモート接続上で不審なログインや放置されたログインなどを強制的にログオフできます。</a:t>
            </a:r>
          </a:p>
        </p:txBody>
      </p:sp>
      <p:sp>
        <p:nvSpPr>
          <p:cNvPr id="53" name="正方形/長方形 52">
            <a:extLst>
              <a:ext uri="{FF2B5EF4-FFF2-40B4-BE49-F238E27FC236}">
                <a16:creationId xmlns:a16="http://schemas.microsoft.com/office/drawing/2014/main" id="{E37A2117-E7A6-42AD-9175-3FCD516D2A2E}"/>
              </a:ext>
            </a:extLst>
          </p:cNvPr>
          <p:cNvSpPr/>
          <p:nvPr/>
        </p:nvSpPr>
        <p:spPr>
          <a:xfrm>
            <a:off x="5069340" y="5821600"/>
            <a:ext cx="2321908" cy="369332"/>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ログインを端末や</a:t>
            </a:r>
            <a:r>
              <a:rPr lang="en-US" altLang="ja-JP" sz="900" dirty="0">
                <a:solidFill>
                  <a:schemeClr val="bg1"/>
                </a:solidFill>
                <a:latin typeface="源ノ角ゴシック JP" panose="020B0800000000000000" pitchFamily="34" charset="-128"/>
                <a:ea typeface="源ノ角ゴシック JP" panose="020B0800000000000000" pitchFamily="34" charset="-128"/>
              </a:rPr>
              <a:t>IP</a:t>
            </a:r>
            <a:r>
              <a:rPr lang="ja-JP" altLang="en-US" sz="900" dirty="0">
                <a:solidFill>
                  <a:schemeClr val="bg1"/>
                </a:solidFill>
                <a:latin typeface="源ノ角ゴシック JP" panose="020B0800000000000000" pitchFamily="34" charset="-128"/>
                <a:ea typeface="源ノ角ゴシック JP" panose="020B0800000000000000" pitchFamily="34" charset="-128"/>
              </a:rPr>
              <a:t>アドレスなどで制限してグループ全体を一元的に管理します。</a:t>
            </a:r>
          </a:p>
        </p:txBody>
      </p:sp>
      <p:sp>
        <p:nvSpPr>
          <p:cNvPr id="54" name="正方形/長方形 53">
            <a:extLst>
              <a:ext uri="{FF2B5EF4-FFF2-40B4-BE49-F238E27FC236}">
                <a16:creationId xmlns:a16="http://schemas.microsoft.com/office/drawing/2014/main" id="{9039E140-03E5-4FF7-AAA2-AFA83234153C}"/>
              </a:ext>
            </a:extLst>
          </p:cNvPr>
          <p:cNvSpPr/>
          <p:nvPr/>
        </p:nvSpPr>
        <p:spPr>
          <a:xfrm>
            <a:off x="192105" y="7814162"/>
            <a:ext cx="2289143" cy="507831"/>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ログイン可能な時間帯や曜日、上限時間の設定など、個別の業務形態、時間に合わせた運用を行うことが可能です。</a:t>
            </a:r>
          </a:p>
        </p:txBody>
      </p:sp>
      <p:sp>
        <p:nvSpPr>
          <p:cNvPr id="55" name="正方形/長方形 54">
            <a:extLst>
              <a:ext uri="{FF2B5EF4-FFF2-40B4-BE49-F238E27FC236}">
                <a16:creationId xmlns:a16="http://schemas.microsoft.com/office/drawing/2014/main" id="{BF4D482C-2AA6-4FD6-A132-A7F6B60BC6D8}"/>
              </a:ext>
            </a:extLst>
          </p:cNvPr>
          <p:cNvSpPr/>
          <p:nvPr/>
        </p:nvSpPr>
        <p:spPr>
          <a:xfrm>
            <a:off x="2678670" y="7811574"/>
            <a:ext cx="2186473" cy="507831"/>
          </a:xfrm>
          <a:prstGeom prst="rect">
            <a:avLst/>
          </a:prstGeom>
        </p:spPr>
        <p:txBody>
          <a:bodyPr wrap="square">
            <a:spAutoFit/>
          </a:bodyPr>
          <a:lstStyle/>
          <a:p>
            <a:r>
              <a:rPr lang="en-US" altLang="ja-JP" sz="900" dirty="0">
                <a:solidFill>
                  <a:schemeClr val="bg1"/>
                </a:solidFill>
                <a:latin typeface="源ノ角ゴシック JP" panose="020B0800000000000000" pitchFamily="34" charset="-128"/>
                <a:ea typeface="源ノ角ゴシック JP" panose="020B0800000000000000" pitchFamily="34" charset="-128"/>
              </a:rPr>
              <a:t>Wi-Fi</a:t>
            </a:r>
            <a:r>
              <a:rPr lang="ja-JP" altLang="en-US" sz="900" dirty="0">
                <a:solidFill>
                  <a:schemeClr val="bg1"/>
                </a:solidFill>
                <a:latin typeface="源ノ角ゴシック JP" panose="020B0800000000000000" pitchFamily="34" charset="-128"/>
                <a:ea typeface="源ノ角ゴシック JP" panose="020B0800000000000000" pitchFamily="34" charset="-128"/>
              </a:rPr>
              <a:t>、</a:t>
            </a:r>
            <a:r>
              <a:rPr lang="en-US" altLang="ja-JP" sz="900" dirty="0">
                <a:solidFill>
                  <a:schemeClr val="bg1"/>
                </a:solidFill>
                <a:latin typeface="源ノ角ゴシック JP" panose="020B0800000000000000" pitchFamily="34" charset="-128"/>
                <a:ea typeface="源ノ角ゴシック JP" panose="020B0800000000000000" pitchFamily="34" charset="-128"/>
              </a:rPr>
              <a:t>VPN</a:t>
            </a:r>
            <a:r>
              <a:rPr lang="ja-JP" altLang="en-US" sz="900" dirty="0">
                <a:solidFill>
                  <a:schemeClr val="bg1"/>
                </a:solidFill>
                <a:latin typeface="源ノ角ゴシック JP" panose="020B0800000000000000" pitchFamily="34" charset="-128"/>
                <a:ea typeface="源ノ角ゴシック JP" panose="020B0800000000000000" pitchFamily="34" charset="-128"/>
              </a:rPr>
              <a:t>、</a:t>
            </a:r>
            <a:r>
              <a:rPr lang="en-US" altLang="ja-JP" sz="900" dirty="0">
                <a:solidFill>
                  <a:schemeClr val="bg1"/>
                </a:solidFill>
                <a:latin typeface="源ノ角ゴシック JP" panose="020B0800000000000000" pitchFamily="34" charset="-128"/>
                <a:ea typeface="源ノ角ゴシック JP" panose="020B0800000000000000" pitchFamily="34" charset="-128"/>
              </a:rPr>
              <a:t>IIS</a:t>
            </a:r>
            <a:r>
              <a:rPr lang="ja-JP" altLang="en-US" sz="900" dirty="0">
                <a:solidFill>
                  <a:schemeClr val="bg1"/>
                </a:solidFill>
                <a:latin typeface="源ノ角ゴシック JP" panose="020B0800000000000000" pitchFamily="34" charset="-128"/>
                <a:ea typeface="源ノ角ゴシック JP" panose="020B0800000000000000" pitchFamily="34" charset="-128"/>
              </a:rPr>
              <a:t>などのさまざまな接続方式によるログインの制御が行えます。</a:t>
            </a:r>
          </a:p>
        </p:txBody>
      </p:sp>
      <p:sp>
        <p:nvSpPr>
          <p:cNvPr id="56" name="正方形/長方形 55">
            <a:extLst>
              <a:ext uri="{FF2B5EF4-FFF2-40B4-BE49-F238E27FC236}">
                <a16:creationId xmlns:a16="http://schemas.microsoft.com/office/drawing/2014/main" id="{ECA23193-88BD-45CF-B8B1-089783F5B902}"/>
              </a:ext>
            </a:extLst>
          </p:cNvPr>
          <p:cNvSpPr/>
          <p:nvPr/>
        </p:nvSpPr>
        <p:spPr>
          <a:xfrm>
            <a:off x="2628589" y="5808723"/>
            <a:ext cx="2308858" cy="507831"/>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多重ログインはセキュリティ上の問題の要因となります。同一アカウントの同時ログインを制限します。</a:t>
            </a:r>
          </a:p>
        </p:txBody>
      </p:sp>
      <p:sp>
        <p:nvSpPr>
          <p:cNvPr id="57" name="正方形/長方形 56">
            <a:extLst>
              <a:ext uri="{FF2B5EF4-FFF2-40B4-BE49-F238E27FC236}">
                <a16:creationId xmlns:a16="http://schemas.microsoft.com/office/drawing/2014/main" id="{3C777F34-0C55-4A04-92F8-92ED83965EA1}"/>
              </a:ext>
            </a:extLst>
          </p:cNvPr>
          <p:cNvSpPr/>
          <p:nvPr/>
        </p:nvSpPr>
        <p:spPr>
          <a:xfrm>
            <a:off x="5075433" y="7815925"/>
            <a:ext cx="2324894" cy="507831"/>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すべてのユーザーのログイン状況をモニタリングして、ログインの挙動に関してアラートを設定することも可能です。</a:t>
            </a:r>
          </a:p>
        </p:txBody>
      </p:sp>
      <p:sp>
        <p:nvSpPr>
          <p:cNvPr id="58" name="正方形/長方形 57">
            <a:extLst>
              <a:ext uri="{FF2B5EF4-FFF2-40B4-BE49-F238E27FC236}">
                <a16:creationId xmlns:a16="http://schemas.microsoft.com/office/drawing/2014/main" id="{C3DE5426-0CF6-4F70-A96E-BA4F19E2A129}"/>
              </a:ext>
            </a:extLst>
          </p:cNvPr>
          <p:cNvSpPr/>
          <p:nvPr/>
        </p:nvSpPr>
        <p:spPr>
          <a:xfrm>
            <a:off x="2622725" y="9841956"/>
            <a:ext cx="2306665" cy="507831"/>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パスワードのリトライや正規ルールではないログイン試行などを含むアクセスイベントの監査レポートを提供します。</a:t>
            </a:r>
          </a:p>
        </p:txBody>
      </p:sp>
      <p:sp>
        <p:nvSpPr>
          <p:cNvPr id="59" name="正方形/長方形 58">
            <a:extLst>
              <a:ext uri="{FF2B5EF4-FFF2-40B4-BE49-F238E27FC236}">
                <a16:creationId xmlns:a16="http://schemas.microsoft.com/office/drawing/2014/main" id="{91EB324E-2CBA-4623-9A79-6EE7331D5E42}"/>
              </a:ext>
            </a:extLst>
          </p:cNvPr>
          <p:cNvSpPr/>
          <p:nvPr/>
        </p:nvSpPr>
        <p:spPr>
          <a:xfrm>
            <a:off x="5073153" y="9846162"/>
            <a:ext cx="2314285" cy="507831"/>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勤務状況の証跡としてログイン時間の履歴をグラフ化して見やすいサマリーを作成します。</a:t>
            </a:r>
          </a:p>
        </p:txBody>
      </p:sp>
      <p:sp>
        <p:nvSpPr>
          <p:cNvPr id="110" name="正方形/長方形 109">
            <a:extLst>
              <a:ext uri="{FF2B5EF4-FFF2-40B4-BE49-F238E27FC236}">
                <a16:creationId xmlns:a16="http://schemas.microsoft.com/office/drawing/2014/main" id="{F5FBAFBD-FF8B-4019-8F59-D89A12FA7F4C}"/>
              </a:ext>
            </a:extLst>
          </p:cNvPr>
          <p:cNvSpPr/>
          <p:nvPr/>
        </p:nvSpPr>
        <p:spPr>
          <a:xfrm>
            <a:off x="203320" y="4973840"/>
            <a:ext cx="2314285" cy="342914"/>
          </a:xfrm>
          <a:prstGeom prst="rect">
            <a:avLst/>
          </a:prstGeom>
          <a:noFill/>
          <a:effectLst>
            <a:softEdge rad="101600"/>
          </a:effectLst>
        </p:spPr>
        <p:txBody>
          <a:bodyPr wrap="square">
            <a:spAutoFit/>
          </a:bodyPr>
          <a:lstStyle/>
          <a:p>
            <a:pPr algn="ctr">
              <a:lnSpc>
                <a:spcPct val="150000"/>
              </a:lnSpc>
            </a:pPr>
            <a:r>
              <a:rPr lang="ja-JP" altLang="en-US" sz="1200" dirty="0">
                <a:ln w="3175">
                  <a:noFill/>
                </a:ln>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二段階認証の簡単導入</a:t>
            </a:r>
          </a:p>
        </p:txBody>
      </p:sp>
      <p:sp>
        <p:nvSpPr>
          <p:cNvPr id="111" name="正方形/長方形 110">
            <a:extLst>
              <a:ext uri="{FF2B5EF4-FFF2-40B4-BE49-F238E27FC236}">
                <a16:creationId xmlns:a16="http://schemas.microsoft.com/office/drawing/2014/main" id="{506D7937-EE4C-4B22-8C3E-2C78432C1924}"/>
              </a:ext>
            </a:extLst>
          </p:cNvPr>
          <p:cNvSpPr/>
          <p:nvPr/>
        </p:nvSpPr>
        <p:spPr>
          <a:xfrm>
            <a:off x="184518" y="8934082"/>
            <a:ext cx="2336413" cy="346249"/>
          </a:xfrm>
          <a:prstGeom prst="rect">
            <a:avLst/>
          </a:prstGeom>
        </p:spPr>
        <p:txBody>
          <a:bodyPr wrap="square">
            <a:spAutoFit/>
          </a:bodyPr>
          <a:lstStyle/>
          <a:p>
            <a:pPr algn="ctr">
              <a:lnSpc>
                <a:spcPct val="150000"/>
              </a:lnSpc>
            </a:pPr>
            <a:r>
              <a:rPr lang="ja-JP" altLang="en-US" sz="1200" dirty="0">
                <a:ln w="3175">
                  <a:noFill/>
                </a:ln>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強制ユーザーログオフ</a:t>
            </a:r>
          </a:p>
        </p:txBody>
      </p:sp>
      <p:sp>
        <p:nvSpPr>
          <p:cNvPr id="112" name="正方形/長方形 111">
            <a:extLst>
              <a:ext uri="{FF2B5EF4-FFF2-40B4-BE49-F238E27FC236}">
                <a16:creationId xmlns:a16="http://schemas.microsoft.com/office/drawing/2014/main" id="{C8724A42-A53B-4367-83D5-F83CFAA8BFC5}"/>
              </a:ext>
            </a:extLst>
          </p:cNvPr>
          <p:cNvSpPr/>
          <p:nvPr/>
        </p:nvSpPr>
        <p:spPr>
          <a:xfrm>
            <a:off x="5062449" y="4994858"/>
            <a:ext cx="2314288" cy="346249"/>
          </a:xfrm>
          <a:prstGeom prst="rect">
            <a:avLst/>
          </a:prstGeom>
        </p:spPr>
        <p:txBody>
          <a:bodyPr wrap="square">
            <a:spAutoFit/>
          </a:bodyPr>
          <a:lstStyle/>
          <a:p>
            <a:pPr algn="ctr">
              <a:lnSpc>
                <a:spcPct val="150000"/>
              </a:lnSpc>
            </a:pPr>
            <a:r>
              <a:rPr lang="ja-JP" altLang="en-US" sz="1200" dirty="0">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ログイン端末の制限</a:t>
            </a:r>
          </a:p>
        </p:txBody>
      </p:sp>
      <p:sp>
        <p:nvSpPr>
          <p:cNvPr id="116" name="正方形/長方形 115">
            <a:extLst>
              <a:ext uri="{FF2B5EF4-FFF2-40B4-BE49-F238E27FC236}">
                <a16:creationId xmlns:a16="http://schemas.microsoft.com/office/drawing/2014/main" id="{D03A1A7E-AEB2-4377-AC25-2986FC9CAC78}"/>
              </a:ext>
            </a:extLst>
          </p:cNvPr>
          <p:cNvSpPr/>
          <p:nvPr/>
        </p:nvSpPr>
        <p:spPr>
          <a:xfrm>
            <a:off x="2590456" y="4966992"/>
            <a:ext cx="2314287" cy="346249"/>
          </a:xfrm>
          <a:prstGeom prst="rect">
            <a:avLst/>
          </a:prstGeom>
        </p:spPr>
        <p:txBody>
          <a:bodyPr wrap="square">
            <a:spAutoFit/>
          </a:bodyPr>
          <a:lstStyle/>
          <a:p>
            <a:pPr algn="ctr">
              <a:lnSpc>
                <a:spcPct val="150000"/>
              </a:lnSpc>
            </a:pPr>
            <a:r>
              <a:rPr lang="ja-JP" altLang="en-US" sz="1200" dirty="0">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多重ログインの制限</a:t>
            </a:r>
          </a:p>
        </p:txBody>
      </p:sp>
      <p:sp>
        <p:nvSpPr>
          <p:cNvPr id="31" name="正方形/長方形 30">
            <a:extLst>
              <a:ext uri="{FF2B5EF4-FFF2-40B4-BE49-F238E27FC236}">
                <a16:creationId xmlns:a16="http://schemas.microsoft.com/office/drawing/2014/main" id="{FB19E6B9-E520-4432-93F3-1923654D1536}"/>
              </a:ext>
            </a:extLst>
          </p:cNvPr>
          <p:cNvSpPr/>
          <p:nvPr/>
        </p:nvSpPr>
        <p:spPr>
          <a:xfrm>
            <a:off x="175846" y="6938856"/>
            <a:ext cx="2321660" cy="346249"/>
          </a:xfrm>
          <a:prstGeom prst="rect">
            <a:avLst/>
          </a:prstGeom>
        </p:spPr>
        <p:txBody>
          <a:bodyPr wrap="square">
            <a:spAutoFit/>
          </a:bodyPr>
          <a:lstStyle/>
          <a:p>
            <a:pPr algn="ctr">
              <a:lnSpc>
                <a:spcPct val="150000"/>
              </a:lnSpc>
            </a:pPr>
            <a:r>
              <a:rPr lang="ja-JP" altLang="en-US" sz="1200" dirty="0">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ログイン時間の設定</a:t>
            </a:r>
          </a:p>
        </p:txBody>
      </p:sp>
      <p:sp>
        <p:nvSpPr>
          <p:cNvPr id="115" name="正方形/長方形 114">
            <a:extLst>
              <a:ext uri="{FF2B5EF4-FFF2-40B4-BE49-F238E27FC236}">
                <a16:creationId xmlns:a16="http://schemas.microsoft.com/office/drawing/2014/main" id="{E95DAE56-789C-4F1B-90F4-10DF1BAF42BF}"/>
              </a:ext>
            </a:extLst>
          </p:cNvPr>
          <p:cNvSpPr/>
          <p:nvPr/>
        </p:nvSpPr>
        <p:spPr>
          <a:xfrm>
            <a:off x="2584387" y="6936810"/>
            <a:ext cx="2360343" cy="346249"/>
          </a:xfrm>
          <a:prstGeom prst="rect">
            <a:avLst/>
          </a:prstGeom>
        </p:spPr>
        <p:txBody>
          <a:bodyPr wrap="square">
            <a:spAutoFit/>
          </a:bodyPr>
          <a:lstStyle/>
          <a:p>
            <a:pPr algn="ctr">
              <a:lnSpc>
                <a:spcPct val="150000"/>
              </a:lnSpc>
            </a:pPr>
            <a:r>
              <a:rPr lang="ja-JP" altLang="en-US" sz="1200" dirty="0">
                <a:ln w="6350">
                  <a:noFill/>
                </a:ln>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接続方式によるログイン制限</a:t>
            </a:r>
          </a:p>
        </p:txBody>
      </p:sp>
      <p:sp>
        <p:nvSpPr>
          <p:cNvPr id="117" name="正方形/長方形 116">
            <a:extLst>
              <a:ext uri="{FF2B5EF4-FFF2-40B4-BE49-F238E27FC236}">
                <a16:creationId xmlns:a16="http://schemas.microsoft.com/office/drawing/2014/main" id="{EA235C8D-151E-4C93-878D-EEC3C796A9FB}"/>
              </a:ext>
            </a:extLst>
          </p:cNvPr>
          <p:cNvSpPr/>
          <p:nvPr/>
        </p:nvSpPr>
        <p:spPr>
          <a:xfrm>
            <a:off x="5086835" y="6938857"/>
            <a:ext cx="2267539" cy="346249"/>
          </a:xfrm>
          <a:prstGeom prst="rect">
            <a:avLst/>
          </a:prstGeom>
        </p:spPr>
        <p:txBody>
          <a:bodyPr wrap="square">
            <a:spAutoFit/>
          </a:bodyPr>
          <a:lstStyle/>
          <a:p>
            <a:pPr algn="ctr">
              <a:lnSpc>
                <a:spcPct val="150000"/>
              </a:lnSpc>
            </a:pPr>
            <a:r>
              <a:rPr lang="ja-JP" altLang="en-US" sz="1200" dirty="0">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ログイン状況の監視</a:t>
            </a:r>
          </a:p>
        </p:txBody>
      </p:sp>
      <p:sp>
        <p:nvSpPr>
          <p:cNvPr id="118" name="正方形/長方形 117">
            <a:extLst>
              <a:ext uri="{FF2B5EF4-FFF2-40B4-BE49-F238E27FC236}">
                <a16:creationId xmlns:a16="http://schemas.microsoft.com/office/drawing/2014/main" id="{80597BEC-F8AA-4042-8AB8-4AC1EE8779DA}"/>
              </a:ext>
            </a:extLst>
          </p:cNvPr>
          <p:cNvSpPr/>
          <p:nvPr/>
        </p:nvSpPr>
        <p:spPr>
          <a:xfrm>
            <a:off x="2600411" y="8941113"/>
            <a:ext cx="2278242" cy="346249"/>
          </a:xfrm>
          <a:prstGeom prst="rect">
            <a:avLst/>
          </a:prstGeom>
        </p:spPr>
        <p:txBody>
          <a:bodyPr wrap="square">
            <a:spAutoFit/>
          </a:bodyPr>
          <a:lstStyle/>
          <a:p>
            <a:pPr algn="ctr">
              <a:lnSpc>
                <a:spcPct val="150000"/>
              </a:lnSpc>
            </a:pPr>
            <a:r>
              <a:rPr lang="ja-JP" altLang="en-US" sz="1200" dirty="0">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ログイン履歴の監査レポート</a:t>
            </a:r>
          </a:p>
        </p:txBody>
      </p:sp>
      <p:sp>
        <p:nvSpPr>
          <p:cNvPr id="119" name="正方形/長方形 118">
            <a:extLst>
              <a:ext uri="{FF2B5EF4-FFF2-40B4-BE49-F238E27FC236}">
                <a16:creationId xmlns:a16="http://schemas.microsoft.com/office/drawing/2014/main" id="{12848901-69F8-41DF-AC11-D60BDABAB744}"/>
              </a:ext>
            </a:extLst>
          </p:cNvPr>
          <p:cNvSpPr/>
          <p:nvPr/>
        </p:nvSpPr>
        <p:spPr>
          <a:xfrm>
            <a:off x="5075433" y="8943954"/>
            <a:ext cx="2277268" cy="346249"/>
          </a:xfrm>
          <a:prstGeom prst="rect">
            <a:avLst/>
          </a:prstGeom>
        </p:spPr>
        <p:txBody>
          <a:bodyPr wrap="square">
            <a:spAutoFit/>
          </a:bodyPr>
          <a:lstStyle/>
          <a:p>
            <a:pPr algn="ctr">
              <a:lnSpc>
                <a:spcPct val="150000"/>
              </a:lnSpc>
            </a:pPr>
            <a:r>
              <a:rPr lang="ja-JP" altLang="en-US" sz="1200" dirty="0">
                <a:solidFill>
                  <a:schemeClr val="bg1"/>
                </a:solidFill>
                <a:effectLst>
                  <a:glow rad="190500">
                    <a:schemeClr val="tx1">
                      <a:lumMod val="75000"/>
                      <a:lumOff val="25000"/>
                      <a:alpha val="70000"/>
                    </a:schemeClr>
                  </a:glow>
                </a:effectLst>
                <a:latin typeface="源ノ角ゴシック JP Heavy" panose="020B0A00000000000000" pitchFamily="34" charset="-128"/>
                <a:ea typeface="源ノ角ゴシック JP Heavy" panose="020B0A00000000000000" pitchFamily="34" charset="-128"/>
              </a:rPr>
              <a:t>勤務状況の集計グラフ化</a:t>
            </a:r>
          </a:p>
        </p:txBody>
      </p:sp>
      <p:sp>
        <p:nvSpPr>
          <p:cNvPr id="3" name="正方形/長方形 2">
            <a:extLst>
              <a:ext uri="{FF2B5EF4-FFF2-40B4-BE49-F238E27FC236}">
                <a16:creationId xmlns:a16="http://schemas.microsoft.com/office/drawing/2014/main" id="{8CF7A40F-0401-428B-B1BA-6A52E8D6A5F9}"/>
              </a:ext>
            </a:extLst>
          </p:cNvPr>
          <p:cNvSpPr/>
          <p:nvPr/>
        </p:nvSpPr>
        <p:spPr>
          <a:xfrm>
            <a:off x="181038" y="5818180"/>
            <a:ext cx="2314288" cy="507831"/>
          </a:xfrm>
          <a:prstGeom prst="rect">
            <a:avLst/>
          </a:prstGeom>
        </p:spPr>
        <p:txBody>
          <a:bodyPr wrap="square">
            <a:spAutoFit/>
          </a:bodyPr>
          <a:lstStyle/>
          <a:p>
            <a:r>
              <a:rPr lang="ja-JP" altLang="en-US" sz="900" dirty="0">
                <a:solidFill>
                  <a:schemeClr val="bg1"/>
                </a:solidFill>
                <a:latin typeface="源ノ角ゴシック JP" panose="020B0800000000000000" pitchFamily="34" charset="-128"/>
                <a:ea typeface="源ノ角ゴシック JP" panose="020B0800000000000000" pitchFamily="34" charset="-128"/>
              </a:rPr>
              <a:t>通常のログインやリモートデスクトップ接続で、二段階認証を簡単に導入にできます。 </a:t>
            </a:r>
          </a:p>
        </p:txBody>
      </p:sp>
      <p:sp>
        <p:nvSpPr>
          <p:cNvPr id="7" name="正方形/長方形 6">
            <a:extLst>
              <a:ext uri="{FF2B5EF4-FFF2-40B4-BE49-F238E27FC236}">
                <a16:creationId xmlns:a16="http://schemas.microsoft.com/office/drawing/2014/main" id="{08664711-C1BB-4FD9-80C0-8A599273DCA5}"/>
              </a:ext>
            </a:extLst>
          </p:cNvPr>
          <p:cNvSpPr/>
          <p:nvPr/>
        </p:nvSpPr>
        <p:spPr>
          <a:xfrm>
            <a:off x="2486286" y="4365827"/>
            <a:ext cx="144000" cy="60357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8CCDD54A-5A08-4CA1-A660-A9703EB83FB1}"/>
              </a:ext>
            </a:extLst>
          </p:cNvPr>
          <p:cNvSpPr/>
          <p:nvPr/>
        </p:nvSpPr>
        <p:spPr>
          <a:xfrm>
            <a:off x="4935749" y="4365827"/>
            <a:ext cx="143430" cy="60357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BFD524E9-2770-4220-8B3D-E4E7ED1ED782}"/>
              </a:ext>
            </a:extLst>
          </p:cNvPr>
          <p:cNvPicPr>
            <a:picLocks noChangeAspect="1"/>
          </p:cNvPicPr>
          <p:nvPr/>
        </p:nvPicPr>
        <p:blipFill>
          <a:blip r:embed="rId12">
            <a:biLevel thresh="50000"/>
            <a:extLst>
              <a:ext uri="{28A0092B-C50C-407E-A947-70E740481C1C}">
                <a14:useLocalDpi xmlns:a14="http://schemas.microsoft.com/office/drawing/2010/main" val="0"/>
              </a:ext>
            </a:extLst>
          </a:blip>
          <a:stretch>
            <a:fillRect/>
          </a:stretch>
        </p:blipFill>
        <p:spPr>
          <a:xfrm>
            <a:off x="289987" y="803390"/>
            <a:ext cx="2568635" cy="919849"/>
          </a:xfrm>
          <a:prstGeom prst="rect">
            <a:avLst/>
          </a:prstGeom>
        </p:spPr>
      </p:pic>
      <p:pic>
        <p:nvPicPr>
          <p:cNvPr id="4" name="図 3">
            <a:extLst>
              <a:ext uri="{FF2B5EF4-FFF2-40B4-BE49-F238E27FC236}">
                <a16:creationId xmlns:a16="http://schemas.microsoft.com/office/drawing/2014/main" id="{0C184EB6-C2E3-4486-88DD-B57C563971E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326809" y="930327"/>
            <a:ext cx="4014193" cy="2465492"/>
          </a:xfrm>
          <a:prstGeom prst="rect">
            <a:avLst/>
          </a:prstGeom>
          <a:effectLst>
            <a:outerShdw blurRad="292100" dist="38100" dir="5400000" sx="106000" sy="106000" algn="t" rotWithShape="0">
              <a:prstClr val="black">
                <a:alpha val="19000"/>
              </a:prstClr>
            </a:outerShdw>
          </a:effectLst>
        </p:spPr>
      </p:pic>
      <p:sp>
        <p:nvSpPr>
          <p:cNvPr id="40" name="テキスト ボックス 39">
            <a:extLst>
              <a:ext uri="{FF2B5EF4-FFF2-40B4-BE49-F238E27FC236}">
                <a16:creationId xmlns:a16="http://schemas.microsoft.com/office/drawing/2014/main" id="{C384D3E5-B594-46BB-B5D8-0B41D079E1CB}"/>
              </a:ext>
            </a:extLst>
          </p:cNvPr>
          <p:cNvSpPr txBox="1"/>
          <p:nvPr/>
        </p:nvSpPr>
        <p:spPr>
          <a:xfrm>
            <a:off x="2088492" y="206532"/>
            <a:ext cx="5400675" cy="388568"/>
          </a:xfrm>
          <a:prstGeom prst="rect">
            <a:avLst/>
          </a:prstGeom>
          <a:noFill/>
        </p:spPr>
        <p:txBody>
          <a:bodyPr wrap="square">
            <a:spAutoFit/>
          </a:bodyPr>
          <a:lstStyle/>
          <a:p>
            <a:pPr>
              <a:lnSpc>
                <a:spcPct val="150000"/>
              </a:lnSpc>
            </a:pPr>
            <a:r>
              <a:rPr kumimoji="1" lang="en-US" altLang="ja-JP" sz="1400" dirty="0">
                <a:solidFill>
                  <a:schemeClr val="tx1">
                    <a:lumMod val="65000"/>
                    <a:lumOff val="35000"/>
                  </a:schemeClr>
                </a:solidFill>
                <a:latin typeface="源ノ角ゴシック JP Heavy" panose="020B0A00000000000000" pitchFamily="34" charset="-128"/>
                <a:ea typeface="源ノ角ゴシック JP Heavy" panose="020B0A00000000000000" pitchFamily="34" charset="-128"/>
              </a:rPr>
              <a:t>Active Directory</a:t>
            </a:r>
            <a:r>
              <a:rPr kumimoji="1" lang="ja-JP" altLang="en-US" sz="1400" dirty="0">
                <a:solidFill>
                  <a:schemeClr val="tx1">
                    <a:lumMod val="65000"/>
                    <a:lumOff val="35000"/>
                  </a:schemeClr>
                </a:solidFill>
                <a:latin typeface="源ノ角ゴシック JP Heavy" panose="020B0A00000000000000" pitchFamily="34" charset="-128"/>
                <a:ea typeface="源ノ角ゴシック JP Heavy" panose="020B0A00000000000000" pitchFamily="34" charset="-128"/>
              </a:rPr>
              <a:t>と連携してログインを見える化</a:t>
            </a:r>
          </a:p>
        </p:txBody>
      </p:sp>
      <p:pic>
        <p:nvPicPr>
          <p:cNvPr id="5" name="図 4">
            <a:extLst>
              <a:ext uri="{FF2B5EF4-FFF2-40B4-BE49-F238E27FC236}">
                <a16:creationId xmlns:a16="http://schemas.microsoft.com/office/drawing/2014/main" id="{03113BA4-62A6-41DC-B38C-32CD32FF656A}"/>
              </a:ext>
            </a:extLst>
          </p:cNvPr>
          <p:cNvPicPr>
            <a:picLocks noChangeAspect="1"/>
          </p:cNvPicPr>
          <p:nvPr/>
        </p:nvPicPr>
        <p:blipFill rotWithShape="1">
          <a:blip r:embed="rId14">
            <a:extLst>
              <a:ext uri="{28A0092B-C50C-407E-A947-70E740481C1C}">
                <a14:useLocalDpi xmlns:a14="http://schemas.microsoft.com/office/drawing/2010/main" val="0"/>
              </a:ext>
            </a:extLst>
          </a:blip>
          <a:srcRect l="8693" t="29288" r="9258" b="30298"/>
          <a:stretch/>
        </p:blipFill>
        <p:spPr>
          <a:xfrm>
            <a:off x="257821" y="185960"/>
            <a:ext cx="1693964" cy="469342"/>
          </a:xfrm>
          <a:prstGeom prst="rect">
            <a:avLst/>
          </a:prstGeom>
        </p:spPr>
      </p:pic>
    </p:spTree>
    <p:extLst>
      <p:ext uri="{BB962C8B-B14F-4D97-AF65-F5344CB8AC3E}">
        <p14:creationId xmlns:p14="http://schemas.microsoft.com/office/powerpoint/2010/main" val="276434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8" name="正方形/長方形 57">
            <a:extLst>
              <a:ext uri="{FF2B5EF4-FFF2-40B4-BE49-F238E27FC236}">
                <a16:creationId xmlns:a16="http://schemas.microsoft.com/office/drawing/2014/main" id="{61719534-1DC1-4D91-8DB7-0EED5DEF9DA7}"/>
              </a:ext>
            </a:extLst>
          </p:cNvPr>
          <p:cNvSpPr/>
          <p:nvPr/>
        </p:nvSpPr>
        <p:spPr>
          <a:xfrm>
            <a:off x="0" y="0"/>
            <a:ext cx="7559676" cy="719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247FC7E9-2538-407F-BAED-F664A2E4BC96}"/>
              </a:ext>
            </a:extLst>
          </p:cNvPr>
          <p:cNvSpPr txBox="1"/>
          <p:nvPr/>
        </p:nvSpPr>
        <p:spPr>
          <a:xfrm>
            <a:off x="186047" y="937325"/>
            <a:ext cx="5556215" cy="338554"/>
          </a:xfrm>
          <a:prstGeom prst="rect">
            <a:avLst/>
          </a:prstGeom>
          <a:noFill/>
        </p:spPr>
        <p:txBody>
          <a:bodyPr wrap="square" rtlCol="0">
            <a:spAutoFit/>
          </a:bodyPr>
          <a:lstStyle/>
          <a:p>
            <a:r>
              <a:rPr kumimoji="1" lang="ja-JP" altLang="en-US" sz="16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 </a:t>
            </a:r>
            <a:r>
              <a:rPr kumimoji="1" lang="ja-JP" altLang="en-US" sz="1600" dirty="0">
                <a:solidFill>
                  <a:srgbClr val="ED7D31"/>
                </a:solidFill>
                <a:latin typeface="源ノ角ゴシック JP Heavy" panose="020B0A00000000000000" pitchFamily="34" charset="-128"/>
                <a:ea typeface="源ノ角ゴシック JP Heavy" panose="020B0A00000000000000" pitchFamily="34" charset="-128"/>
              </a:rPr>
              <a:t>社内ネットワークのセキュリティ強化に</a:t>
            </a:r>
          </a:p>
        </p:txBody>
      </p:sp>
      <p:sp>
        <p:nvSpPr>
          <p:cNvPr id="16" name="正方形/長方形 15">
            <a:extLst>
              <a:ext uri="{FF2B5EF4-FFF2-40B4-BE49-F238E27FC236}">
                <a16:creationId xmlns:a16="http://schemas.microsoft.com/office/drawing/2014/main" id="{78562FAD-F641-4BEB-B676-2D9997191D14}"/>
              </a:ext>
            </a:extLst>
          </p:cNvPr>
          <p:cNvSpPr/>
          <p:nvPr/>
        </p:nvSpPr>
        <p:spPr>
          <a:xfrm>
            <a:off x="194329" y="7827262"/>
            <a:ext cx="4367015" cy="1226939"/>
          </a:xfrm>
          <a:prstGeom prst="rect">
            <a:avLst/>
          </a:prstGeom>
        </p:spPr>
        <p:txBody>
          <a:bodyPr wrap="square">
            <a:spAutoFit/>
          </a:bodyPr>
          <a:lstStyle/>
          <a:p>
            <a:pPr>
              <a:lnSpc>
                <a:spcPct val="150000"/>
              </a:lnSpc>
            </a:pP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プライバシーマーク、</a:t>
            </a:r>
            <a:r>
              <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ISMS</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a:t>
            </a:r>
            <a:r>
              <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ISO</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などの認証の審査において、アカウントの厳格な管理は必須です。アカウントの隠れ共有は、セキュリティや監査上の完全性を損なうため、問題となります。</a:t>
            </a:r>
            <a:r>
              <a:rPr lang="en-US" altLang="ja-JP" sz="1000" dirty="0" err="1">
                <a:solidFill>
                  <a:schemeClr val="tx1">
                    <a:lumMod val="75000"/>
                    <a:lumOff val="25000"/>
                  </a:schemeClr>
                </a:solidFill>
                <a:latin typeface="源ノ角ゴシック JP" panose="020B0800000000000000" pitchFamily="34" charset="-128"/>
                <a:ea typeface="源ノ角ゴシック JP" panose="020B0800000000000000" pitchFamily="34" charset="-128"/>
              </a:rPr>
              <a:t>UserLock</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は唯一、同一アカウントの多重ログインを禁止できる製品であり、コンプライアンスに沿った運用を行うことが可能です。</a:t>
            </a:r>
          </a:p>
        </p:txBody>
      </p:sp>
      <p:sp>
        <p:nvSpPr>
          <p:cNvPr id="45" name="正方形/長方形 44">
            <a:extLst>
              <a:ext uri="{FF2B5EF4-FFF2-40B4-BE49-F238E27FC236}">
                <a16:creationId xmlns:a16="http://schemas.microsoft.com/office/drawing/2014/main" id="{976FBC30-E72E-4E44-8442-81BD9E30FFA7}"/>
              </a:ext>
            </a:extLst>
          </p:cNvPr>
          <p:cNvSpPr/>
          <p:nvPr/>
        </p:nvSpPr>
        <p:spPr>
          <a:xfrm>
            <a:off x="184169" y="1738931"/>
            <a:ext cx="5465409" cy="996107"/>
          </a:xfrm>
          <a:prstGeom prst="rect">
            <a:avLst/>
          </a:prstGeom>
        </p:spPr>
        <p:txBody>
          <a:bodyPr wrap="square">
            <a:spAutoFit/>
          </a:bodyPr>
          <a:lstStyle/>
          <a:p>
            <a:pPr>
              <a:lnSpc>
                <a:spcPct val="150000"/>
              </a:lnSpc>
            </a:pPr>
            <a:r>
              <a:rPr lang="en-US" altLang="ja-JP" sz="1000" dirty="0" err="1">
                <a:solidFill>
                  <a:schemeClr val="tx1">
                    <a:lumMod val="75000"/>
                    <a:lumOff val="25000"/>
                  </a:schemeClr>
                </a:solidFill>
                <a:latin typeface="源ノ角ゴシック JP" panose="020B0800000000000000" pitchFamily="34" charset="-128"/>
                <a:ea typeface="源ノ角ゴシック JP" panose="020B0800000000000000" pitchFamily="34" charset="-128"/>
              </a:rPr>
              <a:t>UserLock</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は</a:t>
            </a:r>
            <a:r>
              <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Windows</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アカウントにログインをする際、モバイル端末を使った二段階認証を簡単に導入することができます。</a:t>
            </a:r>
            <a:r>
              <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PC</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端末を紛失した場合や、ログイン</a:t>
            </a:r>
            <a:r>
              <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ID</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とパスワードが流出してしまった場合などでも、ログインする際に指定のモバイル端末に送信されるセキュリティコードの入力が必要となるため、第三者による不正なログインを防止します。</a:t>
            </a:r>
            <a:endPar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endParaRPr>
          </a:p>
        </p:txBody>
      </p:sp>
      <p:pic>
        <p:nvPicPr>
          <p:cNvPr id="3" name="図 2">
            <a:extLst>
              <a:ext uri="{FF2B5EF4-FFF2-40B4-BE49-F238E27FC236}">
                <a16:creationId xmlns:a16="http://schemas.microsoft.com/office/drawing/2014/main" id="{12CF7406-118C-4EE6-AD47-BA795C1113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3219" y="1071876"/>
            <a:ext cx="972000" cy="1732826"/>
          </a:xfrm>
          <a:prstGeom prst="rect">
            <a:avLst/>
          </a:prstGeom>
          <a:effectLst>
            <a:outerShdw blurRad="292100" dist="38100" dir="5400000" sx="106000" sy="106000" algn="t" rotWithShape="0">
              <a:prstClr val="black">
                <a:alpha val="20000"/>
              </a:prstClr>
            </a:outerShdw>
          </a:effectLst>
        </p:spPr>
      </p:pic>
      <p:sp>
        <p:nvSpPr>
          <p:cNvPr id="4" name="テキスト ボックス 3">
            <a:extLst>
              <a:ext uri="{FF2B5EF4-FFF2-40B4-BE49-F238E27FC236}">
                <a16:creationId xmlns:a16="http://schemas.microsoft.com/office/drawing/2014/main" id="{0CC45F74-0DEE-46E0-8433-E83DB729073C}"/>
              </a:ext>
            </a:extLst>
          </p:cNvPr>
          <p:cNvSpPr txBox="1"/>
          <p:nvPr/>
        </p:nvSpPr>
        <p:spPr>
          <a:xfrm>
            <a:off x="179388" y="1470175"/>
            <a:ext cx="2492990" cy="276999"/>
          </a:xfrm>
          <a:prstGeom prst="rect">
            <a:avLst/>
          </a:prstGeom>
          <a:noFill/>
        </p:spPr>
        <p:txBody>
          <a:bodyPr wrap="none" rtlCol="0">
            <a:spAutoFit/>
          </a:bodyPr>
          <a:lstStyle/>
          <a:p>
            <a:r>
              <a:rPr kumimoji="1"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二段階認証を使ったセキュリティ</a:t>
            </a:r>
          </a:p>
        </p:txBody>
      </p:sp>
      <p:sp>
        <p:nvSpPr>
          <p:cNvPr id="27" name="正方形/長方形 26">
            <a:extLst>
              <a:ext uri="{FF2B5EF4-FFF2-40B4-BE49-F238E27FC236}">
                <a16:creationId xmlns:a16="http://schemas.microsoft.com/office/drawing/2014/main" id="{06C71C29-1717-42F3-8A3B-64E051C33DFD}"/>
              </a:ext>
            </a:extLst>
          </p:cNvPr>
          <p:cNvSpPr/>
          <p:nvPr/>
        </p:nvSpPr>
        <p:spPr>
          <a:xfrm>
            <a:off x="204536" y="3310439"/>
            <a:ext cx="3965852" cy="1226939"/>
          </a:xfrm>
          <a:prstGeom prst="rect">
            <a:avLst/>
          </a:prstGeom>
        </p:spPr>
        <p:txBody>
          <a:bodyPr wrap="square">
            <a:spAutoFit/>
          </a:bodyPr>
          <a:lstStyle/>
          <a:p>
            <a:pPr>
              <a:lnSpc>
                <a:spcPct val="150000"/>
              </a:lnSpc>
            </a:pPr>
            <a:r>
              <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VPN</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接続で社外から社内ネットワークへログインする場合、許可されてない端末やユーザーのアクセスを制限が可能です。また仮想デスクトップを多数のユーザーが利用する環境では、放置されたセッションのログオフ、または上限セッション数を設定することでリソースの最適化などにもお役立ていただけます。</a:t>
            </a:r>
          </a:p>
        </p:txBody>
      </p:sp>
      <p:sp>
        <p:nvSpPr>
          <p:cNvPr id="32" name="テキスト ボックス 31">
            <a:extLst>
              <a:ext uri="{FF2B5EF4-FFF2-40B4-BE49-F238E27FC236}">
                <a16:creationId xmlns:a16="http://schemas.microsoft.com/office/drawing/2014/main" id="{34D88F76-035D-47DD-9649-EAED26014E8C}"/>
              </a:ext>
            </a:extLst>
          </p:cNvPr>
          <p:cNvSpPr txBox="1"/>
          <p:nvPr/>
        </p:nvSpPr>
        <p:spPr>
          <a:xfrm>
            <a:off x="194329" y="3002019"/>
            <a:ext cx="4185761" cy="276999"/>
          </a:xfrm>
          <a:prstGeom prst="rect">
            <a:avLst/>
          </a:prstGeom>
          <a:noFill/>
        </p:spPr>
        <p:txBody>
          <a:bodyPr wrap="none" rtlCol="0">
            <a:spAutoFit/>
          </a:bodyPr>
          <a:lstStyle/>
          <a:p>
            <a:r>
              <a:rPr kumimoji="1"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リモート接続のセキュリティ強化とパフォーマンス最適化</a:t>
            </a:r>
          </a:p>
        </p:txBody>
      </p:sp>
      <p:sp>
        <p:nvSpPr>
          <p:cNvPr id="31" name="テキスト ボックス 30">
            <a:extLst>
              <a:ext uri="{FF2B5EF4-FFF2-40B4-BE49-F238E27FC236}">
                <a16:creationId xmlns:a16="http://schemas.microsoft.com/office/drawing/2014/main" id="{5DB0284B-B361-4083-A096-879629B3C6F7}"/>
              </a:ext>
            </a:extLst>
          </p:cNvPr>
          <p:cNvSpPr txBox="1"/>
          <p:nvPr/>
        </p:nvSpPr>
        <p:spPr>
          <a:xfrm>
            <a:off x="186047" y="7542200"/>
            <a:ext cx="2800767" cy="276999"/>
          </a:xfrm>
          <a:prstGeom prst="rect">
            <a:avLst/>
          </a:prstGeom>
          <a:noFill/>
        </p:spPr>
        <p:txBody>
          <a:bodyPr wrap="none" rtlCol="0">
            <a:spAutoFit/>
          </a:bodyPr>
          <a:lstStyle/>
          <a:p>
            <a:r>
              <a:rPr kumimoji="1"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認証取得にも有益な同時ログイン制限</a:t>
            </a:r>
          </a:p>
        </p:txBody>
      </p:sp>
      <p:sp>
        <p:nvSpPr>
          <p:cNvPr id="2" name="正方形/長方形 1">
            <a:extLst>
              <a:ext uri="{FF2B5EF4-FFF2-40B4-BE49-F238E27FC236}">
                <a16:creationId xmlns:a16="http://schemas.microsoft.com/office/drawing/2014/main" id="{3496AD42-BD7F-4375-9C38-C7288DA64C14}"/>
              </a:ext>
            </a:extLst>
          </p:cNvPr>
          <p:cNvSpPr/>
          <p:nvPr/>
        </p:nvSpPr>
        <p:spPr>
          <a:xfrm>
            <a:off x="179388" y="5440895"/>
            <a:ext cx="1723549" cy="276999"/>
          </a:xfrm>
          <a:prstGeom prst="rect">
            <a:avLst/>
          </a:prstGeom>
        </p:spPr>
        <p:txBody>
          <a:bodyPr wrap="none">
            <a:spAutoFit/>
          </a:bodyPr>
          <a:lstStyle/>
          <a:p>
            <a:r>
              <a:rPr kumimoji="1"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勤務・作業状況の管理</a:t>
            </a:r>
            <a:endPar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p:txBody>
      </p:sp>
      <p:sp>
        <p:nvSpPr>
          <p:cNvPr id="33" name="正方形/長方形 32">
            <a:extLst>
              <a:ext uri="{FF2B5EF4-FFF2-40B4-BE49-F238E27FC236}">
                <a16:creationId xmlns:a16="http://schemas.microsoft.com/office/drawing/2014/main" id="{146649B7-5434-4382-BB2D-81820ED3588E}"/>
              </a:ext>
            </a:extLst>
          </p:cNvPr>
          <p:cNvSpPr/>
          <p:nvPr/>
        </p:nvSpPr>
        <p:spPr>
          <a:xfrm>
            <a:off x="194329" y="5745254"/>
            <a:ext cx="4117663" cy="1457771"/>
          </a:xfrm>
          <a:prstGeom prst="rect">
            <a:avLst/>
          </a:prstGeom>
        </p:spPr>
        <p:txBody>
          <a:bodyPr wrap="square">
            <a:spAutoFit/>
          </a:bodyPr>
          <a:lstStyle/>
          <a:p>
            <a:pPr>
              <a:lnSpc>
                <a:spcPct val="150000"/>
              </a:lnSpc>
            </a:pPr>
            <a:r>
              <a:rPr lang="en-US" altLang="ja-JP" sz="1000" dirty="0" err="1">
                <a:solidFill>
                  <a:schemeClr val="tx1">
                    <a:lumMod val="75000"/>
                    <a:lumOff val="25000"/>
                  </a:schemeClr>
                </a:solidFill>
                <a:latin typeface="源ノ角ゴシック JP" panose="020B0800000000000000" pitchFamily="34" charset="-128"/>
                <a:ea typeface="源ノ角ゴシック JP" panose="020B0800000000000000" pitchFamily="34" charset="-128"/>
              </a:rPr>
              <a:t>UserLock</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は、すべてのユーザーログインのアクティビティを管理画面上で見える化して、誰が、いつ、どこから接続しているかのモニタリングとレポートを行うことが可能です。</a:t>
            </a:r>
            <a:r>
              <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1</a:t>
            </a:r>
            <a:r>
              <a:rPr lang="ja-JP" altLang="en-US"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rPr>
              <a:t>つの利用用途として、社員の勤務実態の把握、規定の労働時間が決まっている契約社員に対してログイン時間の上限を設定するなど、会社の労働規定を遵守する運用を実現します。</a:t>
            </a:r>
            <a:endParaRPr lang="en-US" altLang="ja-JP" sz="1000" dirty="0">
              <a:solidFill>
                <a:schemeClr val="tx1">
                  <a:lumMod val="75000"/>
                  <a:lumOff val="25000"/>
                </a:schemeClr>
              </a:solidFill>
              <a:latin typeface="源ノ角ゴシック JP" panose="020B0800000000000000" pitchFamily="34" charset="-128"/>
              <a:ea typeface="源ノ角ゴシック JP" panose="020B0800000000000000" pitchFamily="34" charset="-128"/>
            </a:endParaRPr>
          </a:p>
        </p:txBody>
      </p:sp>
      <p:grpSp>
        <p:nvGrpSpPr>
          <p:cNvPr id="47" name="グループ化 46">
            <a:extLst>
              <a:ext uri="{FF2B5EF4-FFF2-40B4-BE49-F238E27FC236}">
                <a16:creationId xmlns:a16="http://schemas.microsoft.com/office/drawing/2014/main" id="{7515A089-DC51-407D-81A6-07CB1813F551}"/>
              </a:ext>
            </a:extLst>
          </p:cNvPr>
          <p:cNvGrpSpPr>
            <a:grpSpLocks noChangeAspect="1"/>
          </p:cNvGrpSpPr>
          <p:nvPr/>
        </p:nvGrpSpPr>
        <p:grpSpPr>
          <a:xfrm>
            <a:off x="4875045" y="3103947"/>
            <a:ext cx="2066673" cy="1728000"/>
            <a:chOff x="2051287" y="3902869"/>
            <a:chExt cx="5210175" cy="4356346"/>
          </a:xfrm>
          <a:effectLst>
            <a:outerShdw blurRad="254000" dist="38100" dir="5400000" sx="106000" sy="106000" algn="t" rotWithShape="0">
              <a:schemeClr val="tx1">
                <a:lumMod val="75000"/>
                <a:lumOff val="25000"/>
                <a:alpha val="20000"/>
              </a:schemeClr>
            </a:outerShdw>
          </a:effectLst>
        </p:grpSpPr>
        <p:pic>
          <p:nvPicPr>
            <p:cNvPr id="48" name="図 47">
              <a:extLst>
                <a:ext uri="{FF2B5EF4-FFF2-40B4-BE49-F238E27FC236}">
                  <a16:creationId xmlns:a16="http://schemas.microsoft.com/office/drawing/2014/main" id="{65B4A93E-7CC0-496F-9AA1-3A046FC937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1287" y="5096915"/>
              <a:ext cx="5210175" cy="3162300"/>
            </a:xfrm>
            <a:prstGeom prst="rect">
              <a:avLst/>
            </a:prstGeom>
          </p:spPr>
        </p:pic>
        <p:pic>
          <p:nvPicPr>
            <p:cNvPr id="49" name="図 48">
              <a:extLst>
                <a:ext uri="{FF2B5EF4-FFF2-40B4-BE49-F238E27FC236}">
                  <a16:creationId xmlns:a16="http://schemas.microsoft.com/office/drawing/2014/main" id="{901FF131-0133-4152-B382-F694F0EC8D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1600" y="3902869"/>
              <a:ext cx="2276475" cy="2886075"/>
            </a:xfrm>
            <a:prstGeom prst="rect">
              <a:avLst/>
            </a:prstGeom>
          </p:spPr>
        </p:pic>
        <p:pic>
          <p:nvPicPr>
            <p:cNvPr id="50" name="図 49">
              <a:extLst>
                <a:ext uri="{FF2B5EF4-FFF2-40B4-BE49-F238E27FC236}">
                  <a16:creationId xmlns:a16="http://schemas.microsoft.com/office/drawing/2014/main" id="{6D59154C-A3E7-4EED-9F86-F7718869AB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03966" y="6353652"/>
              <a:ext cx="1743075" cy="1057275"/>
            </a:xfrm>
            <a:prstGeom prst="rect">
              <a:avLst/>
            </a:prstGeom>
          </p:spPr>
        </p:pic>
        <p:pic>
          <p:nvPicPr>
            <p:cNvPr id="51" name="図 50">
              <a:extLst>
                <a:ext uri="{FF2B5EF4-FFF2-40B4-BE49-F238E27FC236}">
                  <a16:creationId xmlns:a16="http://schemas.microsoft.com/office/drawing/2014/main" id="{B19371B0-E4CA-42A0-B087-FB40CD83742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94036" y="6773945"/>
              <a:ext cx="990600" cy="600075"/>
            </a:xfrm>
            <a:prstGeom prst="rect">
              <a:avLst/>
            </a:prstGeom>
          </p:spPr>
        </p:pic>
        <p:pic>
          <p:nvPicPr>
            <p:cNvPr id="52" name="図 51">
              <a:extLst>
                <a:ext uri="{FF2B5EF4-FFF2-40B4-BE49-F238E27FC236}">
                  <a16:creationId xmlns:a16="http://schemas.microsoft.com/office/drawing/2014/main" id="{F08C4004-F9DF-4A52-93CB-D192521A9A0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89041" y="6436289"/>
              <a:ext cx="495300" cy="600075"/>
            </a:xfrm>
            <a:prstGeom prst="rect">
              <a:avLst/>
            </a:prstGeom>
          </p:spPr>
        </p:pic>
        <p:pic>
          <p:nvPicPr>
            <p:cNvPr id="53" name="図 52">
              <a:extLst>
                <a:ext uri="{FF2B5EF4-FFF2-40B4-BE49-F238E27FC236}">
                  <a16:creationId xmlns:a16="http://schemas.microsoft.com/office/drawing/2014/main" id="{77984273-9C3C-411A-93B3-0DACE06C9AC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36936" y="6765730"/>
              <a:ext cx="304800" cy="361950"/>
            </a:xfrm>
            <a:prstGeom prst="rect">
              <a:avLst/>
            </a:prstGeom>
          </p:spPr>
        </p:pic>
        <p:pic>
          <p:nvPicPr>
            <p:cNvPr id="54" name="図 53">
              <a:extLst>
                <a:ext uri="{FF2B5EF4-FFF2-40B4-BE49-F238E27FC236}">
                  <a16:creationId xmlns:a16="http://schemas.microsoft.com/office/drawing/2014/main" id="{AB04DDF6-95FA-4A18-9CAD-2D299772AD8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89336" y="4810126"/>
              <a:ext cx="685800" cy="762000"/>
            </a:xfrm>
            <a:prstGeom prst="rect">
              <a:avLst/>
            </a:prstGeom>
          </p:spPr>
        </p:pic>
        <p:pic>
          <p:nvPicPr>
            <p:cNvPr id="55" name="図 54">
              <a:extLst>
                <a:ext uri="{FF2B5EF4-FFF2-40B4-BE49-F238E27FC236}">
                  <a16:creationId xmlns:a16="http://schemas.microsoft.com/office/drawing/2014/main" id="{CEB5DCBE-A5C3-4326-B117-8DD9B23F575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56383" y="4756899"/>
              <a:ext cx="1795606" cy="1843069"/>
            </a:xfrm>
            <a:prstGeom prst="rect">
              <a:avLst/>
            </a:prstGeom>
          </p:spPr>
        </p:pic>
        <p:pic>
          <p:nvPicPr>
            <p:cNvPr id="56" name="図 55">
              <a:extLst>
                <a:ext uri="{FF2B5EF4-FFF2-40B4-BE49-F238E27FC236}">
                  <a16:creationId xmlns:a16="http://schemas.microsoft.com/office/drawing/2014/main" id="{42F6BAE3-B7B6-4E12-9190-2B7743E667C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92734" y="5724583"/>
              <a:ext cx="685800" cy="514350"/>
            </a:xfrm>
            <a:prstGeom prst="rect">
              <a:avLst/>
            </a:prstGeom>
          </p:spPr>
        </p:pic>
        <p:pic>
          <p:nvPicPr>
            <p:cNvPr id="57" name="図 56">
              <a:extLst>
                <a:ext uri="{FF2B5EF4-FFF2-40B4-BE49-F238E27FC236}">
                  <a16:creationId xmlns:a16="http://schemas.microsoft.com/office/drawing/2014/main" id="{28C223E0-860C-4E75-A742-5C2A31B8D28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547041" y="4172990"/>
              <a:ext cx="933450" cy="923925"/>
            </a:xfrm>
            <a:prstGeom prst="rect">
              <a:avLst/>
            </a:prstGeom>
          </p:spPr>
        </p:pic>
      </p:grpSp>
      <p:pic>
        <p:nvPicPr>
          <p:cNvPr id="60" name="図 59">
            <a:extLst>
              <a:ext uri="{FF2B5EF4-FFF2-40B4-BE49-F238E27FC236}">
                <a16:creationId xmlns:a16="http://schemas.microsoft.com/office/drawing/2014/main" id="{DA358766-E2CC-4433-8F3B-3D61EB290FBE}"/>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513653" y="5744137"/>
            <a:ext cx="1693518" cy="1693518"/>
          </a:xfrm>
          <a:prstGeom prst="rect">
            <a:avLst/>
          </a:prstGeom>
          <a:effectLst>
            <a:outerShdw blurRad="254000" dist="38100" dir="5400000" sx="106000" sy="106000" algn="t" rotWithShape="0">
              <a:prstClr val="black">
                <a:alpha val="20000"/>
              </a:prstClr>
            </a:outerShdw>
          </a:effectLst>
        </p:spPr>
      </p:pic>
      <p:pic>
        <p:nvPicPr>
          <p:cNvPr id="62" name="図 61">
            <a:extLst>
              <a:ext uri="{FF2B5EF4-FFF2-40B4-BE49-F238E27FC236}">
                <a16:creationId xmlns:a16="http://schemas.microsoft.com/office/drawing/2014/main" id="{D6C634D8-12FF-47F1-B9EC-C9500802BC7B}"/>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597785" y="5510353"/>
            <a:ext cx="1692079" cy="1692079"/>
          </a:xfrm>
          <a:prstGeom prst="rect">
            <a:avLst/>
          </a:prstGeom>
          <a:effectLst>
            <a:outerShdw blurRad="254000" dist="38100" dir="5400000" sx="106000" sy="106000" algn="t" rotWithShape="0">
              <a:prstClr val="black">
                <a:alpha val="20000"/>
              </a:prstClr>
            </a:outerShdw>
          </a:effectLst>
        </p:spPr>
      </p:pic>
      <p:grpSp>
        <p:nvGrpSpPr>
          <p:cNvPr id="63" name="グループ化 62">
            <a:extLst>
              <a:ext uri="{FF2B5EF4-FFF2-40B4-BE49-F238E27FC236}">
                <a16:creationId xmlns:a16="http://schemas.microsoft.com/office/drawing/2014/main" id="{6CB23EFC-A9B1-4EAA-953F-FD1A2962B03F}"/>
              </a:ext>
            </a:extLst>
          </p:cNvPr>
          <p:cNvGrpSpPr>
            <a:grpSpLocks noChangeAspect="1"/>
          </p:cNvGrpSpPr>
          <p:nvPr/>
        </p:nvGrpSpPr>
        <p:grpSpPr>
          <a:xfrm>
            <a:off x="4886109" y="7564797"/>
            <a:ext cx="1806239" cy="1634420"/>
            <a:chOff x="314581" y="333375"/>
            <a:chExt cx="4915765" cy="4448175"/>
          </a:xfrm>
          <a:effectLst>
            <a:outerShdw blurRad="279400" dist="38100" dir="5400000" sx="106000" sy="106000" algn="t" rotWithShape="0">
              <a:prstClr val="black">
                <a:alpha val="20000"/>
              </a:prstClr>
            </a:outerShdw>
          </a:effectLst>
        </p:grpSpPr>
        <p:pic>
          <p:nvPicPr>
            <p:cNvPr id="64" name="図 63">
              <a:extLst>
                <a:ext uri="{FF2B5EF4-FFF2-40B4-BE49-F238E27FC236}">
                  <a16:creationId xmlns:a16="http://schemas.microsoft.com/office/drawing/2014/main" id="{9C4EFA63-2177-408E-9509-71A1F6BAF15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52975" y="2257424"/>
              <a:ext cx="1657350" cy="2066925"/>
            </a:xfrm>
            <a:prstGeom prst="rect">
              <a:avLst/>
            </a:prstGeom>
          </p:spPr>
        </p:pic>
        <p:pic>
          <p:nvPicPr>
            <p:cNvPr id="65" name="図 64">
              <a:extLst>
                <a:ext uri="{FF2B5EF4-FFF2-40B4-BE49-F238E27FC236}">
                  <a16:creationId xmlns:a16="http://schemas.microsoft.com/office/drawing/2014/main" id="{D0A3D77B-582B-4C50-94F5-9BDA96DDB1D4}"/>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809063" y="333375"/>
              <a:ext cx="1895475" cy="2381250"/>
            </a:xfrm>
            <a:prstGeom prst="rect">
              <a:avLst/>
            </a:prstGeom>
          </p:spPr>
        </p:pic>
        <p:pic>
          <p:nvPicPr>
            <p:cNvPr id="66" name="図 65">
              <a:extLst>
                <a:ext uri="{FF2B5EF4-FFF2-40B4-BE49-F238E27FC236}">
                  <a16:creationId xmlns:a16="http://schemas.microsoft.com/office/drawing/2014/main" id="{0101FDA3-624A-49AC-83A8-F87150287292}"/>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022473" y="3171825"/>
              <a:ext cx="933450" cy="1266825"/>
            </a:xfrm>
            <a:prstGeom prst="rect">
              <a:avLst/>
            </a:prstGeom>
          </p:spPr>
        </p:pic>
        <p:pic>
          <p:nvPicPr>
            <p:cNvPr id="67" name="図 66">
              <a:extLst>
                <a:ext uri="{FF2B5EF4-FFF2-40B4-BE49-F238E27FC236}">
                  <a16:creationId xmlns:a16="http://schemas.microsoft.com/office/drawing/2014/main" id="{9ED3163A-FD59-43E8-93CA-3A9838E28EA7}"/>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489198" y="3846258"/>
              <a:ext cx="1533525" cy="657225"/>
            </a:xfrm>
            <a:prstGeom prst="rect">
              <a:avLst/>
            </a:prstGeom>
          </p:spPr>
        </p:pic>
        <p:pic>
          <p:nvPicPr>
            <p:cNvPr id="68" name="図 67">
              <a:extLst>
                <a:ext uri="{FF2B5EF4-FFF2-40B4-BE49-F238E27FC236}">
                  <a16:creationId xmlns:a16="http://schemas.microsoft.com/office/drawing/2014/main" id="{F8890982-B149-4AFA-86D2-0CB1F15C5795}"/>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14581" y="2081211"/>
              <a:ext cx="1828800" cy="2419350"/>
            </a:xfrm>
            <a:prstGeom prst="rect">
              <a:avLst/>
            </a:prstGeom>
          </p:spPr>
        </p:pic>
        <p:pic>
          <p:nvPicPr>
            <p:cNvPr id="69" name="図 68">
              <a:extLst>
                <a:ext uri="{FF2B5EF4-FFF2-40B4-BE49-F238E27FC236}">
                  <a16:creationId xmlns:a16="http://schemas.microsoft.com/office/drawing/2014/main" id="{A83F64BE-7E4B-49ED-AA21-F8540F3C541D}"/>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096746" y="2200275"/>
              <a:ext cx="2133600" cy="2181225"/>
            </a:xfrm>
            <a:prstGeom prst="rect">
              <a:avLst/>
            </a:prstGeom>
          </p:spPr>
        </p:pic>
        <p:pic>
          <p:nvPicPr>
            <p:cNvPr id="70" name="図 69">
              <a:extLst>
                <a:ext uri="{FF2B5EF4-FFF2-40B4-BE49-F238E27FC236}">
                  <a16:creationId xmlns:a16="http://schemas.microsoft.com/office/drawing/2014/main" id="{3871D6A7-28A5-49D8-83D5-920642DFFEBA}"/>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693389" y="2400299"/>
              <a:ext cx="409575" cy="952500"/>
            </a:xfrm>
            <a:prstGeom prst="rect">
              <a:avLst/>
            </a:prstGeom>
          </p:spPr>
        </p:pic>
        <p:pic>
          <p:nvPicPr>
            <p:cNvPr id="71" name="図 70">
              <a:extLst>
                <a:ext uri="{FF2B5EF4-FFF2-40B4-BE49-F238E27FC236}">
                  <a16:creationId xmlns:a16="http://schemas.microsoft.com/office/drawing/2014/main" id="{9C3BC257-DE62-4644-9941-196A5302CB4C}"/>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006499" y="878681"/>
              <a:ext cx="771525" cy="1590675"/>
            </a:xfrm>
            <a:prstGeom prst="rect">
              <a:avLst/>
            </a:prstGeom>
          </p:spPr>
        </p:pic>
        <p:pic>
          <p:nvPicPr>
            <p:cNvPr id="72" name="図 71">
              <a:extLst>
                <a:ext uri="{FF2B5EF4-FFF2-40B4-BE49-F238E27FC236}">
                  <a16:creationId xmlns:a16="http://schemas.microsoft.com/office/drawing/2014/main" id="{C5903CBF-FEA9-4508-8072-E65844217D71}"/>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857631" y="3905250"/>
              <a:ext cx="752475" cy="876300"/>
            </a:xfrm>
            <a:prstGeom prst="rect">
              <a:avLst/>
            </a:prstGeom>
          </p:spPr>
        </p:pic>
      </p:grpSp>
      <p:grpSp>
        <p:nvGrpSpPr>
          <p:cNvPr id="7" name="グループ化 6">
            <a:extLst>
              <a:ext uri="{FF2B5EF4-FFF2-40B4-BE49-F238E27FC236}">
                <a16:creationId xmlns:a16="http://schemas.microsoft.com/office/drawing/2014/main" id="{BBA89CA2-02DA-43DD-A306-324A68EB8D5E}"/>
              </a:ext>
            </a:extLst>
          </p:cNvPr>
          <p:cNvGrpSpPr/>
          <p:nvPr/>
        </p:nvGrpSpPr>
        <p:grpSpPr>
          <a:xfrm>
            <a:off x="-7623" y="9394043"/>
            <a:ext cx="7569564" cy="1322999"/>
            <a:chOff x="-7623" y="9394043"/>
            <a:chExt cx="7569564" cy="1322999"/>
          </a:xfrm>
        </p:grpSpPr>
        <p:sp>
          <p:nvSpPr>
            <p:cNvPr id="5" name="正方形/長方形 4">
              <a:extLst>
                <a:ext uri="{FF2B5EF4-FFF2-40B4-BE49-F238E27FC236}">
                  <a16:creationId xmlns:a16="http://schemas.microsoft.com/office/drawing/2014/main" id="{29D9A51A-9373-4688-84AC-4E47B9A81200}"/>
                </a:ext>
              </a:extLst>
            </p:cNvPr>
            <p:cNvSpPr/>
            <p:nvPr/>
          </p:nvSpPr>
          <p:spPr>
            <a:xfrm>
              <a:off x="32288" y="9394043"/>
              <a:ext cx="7529653" cy="1285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6" name="グループ化 35">
              <a:extLst>
                <a:ext uri="{FF2B5EF4-FFF2-40B4-BE49-F238E27FC236}">
                  <a16:creationId xmlns:a16="http://schemas.microsoft.com/office/drawing/2014/main" id="{BB1821AC-F111-4431-A924-10FC684C0294}"/>
                </a:ext>
              </a:extLst>
            </p:cNvPr>
            <p:cNvGrpSpPr/>
            <p:nvPr/>
          </p:nvGrpSpPr>
          <p:grpSpPr>
            <a:xfrm>
              <a:off x="3906365" y="9574841"/>
              <a:ext cx="3127779" cy="993990"/>
              <a:chOff x="3737414" y="9407635"/>
              <a:chExt cx="3127779" cy="993990"/>
            </a:xfrm>
          </p:grpSpPr>
          <p:sp>
            <p:nvSpPr>
              <p:cNvPr id="6" name="テキスト ボックス 5">
                <a:extLst>
                  <a:ext uri="{FF2B5EF4-FFF2-40B4-BE49-F238E27FC236}">
                    <a16:creationId xmlns:a16="http://schemas.microsoft.com/office/drawing/2014/main" id="{1C1E5CBB-AD63-422A-8D59-50C47872FDF5}"/>
                  </a:ext>
                </a:extLst>
              </p:cNvPr>
              <p:cNvSpPr txBox="1"/>
              <p:nvPr/>
            </p:nvSpPr>
            <p:spPr>
              <a:xfrm>
                <a:off x="3737414" y="9407635"/>
                <a:ext cx="3127779" cy="993990"/>
              </a:xfrm>
              <a:prstGeom prst="rect">
                <a:avLst/>
              </a:prstGeom>
              <a:noFill/>
            </p:spPr>
            <p:txBody>
              <a:bodyPr wrap="none" rtlCol="0">
                <a:spAutoFit/>
              </a:bodyPr>
              <a:lstStyle/>
              <a:p>
                <a:pPr>
                  <a:lnSpc>
                    <a:spcPct val="150000"/>
                  </a:lnSpc>
                </a:pPr>
                <a:r>
                  <a:rPr kumimoji="1" lang="ja-JP" altLang="en-US" sz="1400" dirty="0">
                    <a:solidFill>
                      <a:srgbClr val="202A80"/>
                    </a:solidFill>
                    <a:latin typeface="源ノ角ゴシック JP Heavy" panose="020B0A00000000000000" pitchFamily="34" charset="-128"/>
                    <a:ea typeface="源ノ角ゴシック JP Heavy" panose="020B0A00000000000000" pitchFamily="34" charset="-128"/>
                  </a:rPr>
                  <a:t>株式会社オーシャンブリッジ</a:t>
                </a:r>
                <a:endParaRPr kumimoji="1" lang="en-US" altLang="ja-JP" sz="1400" dirty="0">
                  <a:solidFill>
                    <a:srgbClr val="202A80"/>
                  </a:solidFill>
                  <a:latin typeface="源ノ角ゴシック JP Heavy" panose="020B0A00000000000000" pitchFamily="34" charset="-128"/>
                  <a:ea typeface="源ノ角ゴシック JP Heavy" panose="020B0A00000000000000" pitchFamily="34" charset="-128"/>
                </a:endParaRPr>
              </a:p>
              <a:p>
                <a:pPr>
                  <a:lnSpc>
                    <a:spcPct val="150000"/>
                  </a:lnSpc>
                </a:pPr>
                <a:r>
                  <a:rPr kumimoji="1" lang="ja-JP" altLang="en-US" sz="900" dirty="0">
                    <a:solidFill>
                      <a:srgbClr val="202A80"/>
                    </a:solidFill>
                    <a:latin typeface="源ノ角ゴシック JP Heavy" panose="020B0A00000000000000" pitchFamily="34" charset="-128"/>
                    <a:ea typeface="源ノ角ゴシック JP Heavy" panose="020B0A00000000000000" pitchFamily="34" charset="-128"/>
                  </a:rPr>
                  <a:t>〒</a:t>
                </a:r>
                <a:r>
                  <a:rPr kumimoji="1" lang="ja-JP" altLang="en-US" sz="900" dirty="0">
                    <a:solidFill>
                      <a:srgbClr val="202A80"/>
                    </a:solidFill>
                    <a:latin typeface="源ノ角ゴシック JP" panose="020B0800000000000000" pitchFamily="34" charset="-128"/>
                    <a:ea typeface="源ノ角ゴシック JP" panose="020B0800000000000000" pitchFamily="34" charset="-128"/>
                  </a:rPr>
                  <a:t> </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107-0051</a:t>
                </a:r>
                <a:r>
                  <a:rPr kumimoji="1" lang="ja-JP" altLang="en-US" sz="900" dirty="0">
                    <a:solidFill>
                      <a:srgbClr val="202A80"/>
                    </a:solidFill>
                    <a:latin typeface="源ノ角ゴシック JP" panose="020B0800000000000000" pitchFamily="34" charset="-128"/>
                    <a:ea typeface="源ノ角ゴシック JP" panose="020B0800000000000000" pitchFamily="34" charset="-128"/>
                  </a:rPr>
                  <a:t> </a:t>
                </a:r>
                <a:r>
                  <a:rPr kumimoji="1" lang="ja-JP" altLang="en-US" sz="800" dirty="0">
                    <a:solidFill>
                      <a:srgbClr val="202A80"/>
                    </a:solidFill>
                    <a:latin typeface="源ノ角ゴシック JP" panose="020B0800000000000000" pitchFamily="34" charset="-128"/>
                    <a:ea typeface="源ノ角ゴシック JP" panose="020B0800000000000000" pitchFamily="34" charset="-128"/>
                  </a:rPr>
                  <a:t>東京都港区元赤坂</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1-5-12</a:t>
                </a:r>
                <a:r>
                  <a:rPr kumimoji="1" lang="ja-JP" altLang="en-US" sz="800" dirty="0">
                    <a:solidFill>
                      <a:srgbClr val="202A80"/>
                    </a:solidFill>
                    <a:latin typeface="源ノ角ゴシック JP" panose="020B0800000000000000" pitchFamily="34" charset="-128"/>
                    <a:ea typeface="源ノ角ゴシック JP" panose="020B0800000000000000" pitchFamily="34" charset="-128"/>
                  </a:rPr>
                  <a:t> 住友不動産元赤坂ビル</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7F</a:t>
                </a:r>
              </a:p>
              <a:p>
                <a:pPr>
                  <a:lnSpc>
                    <a:spcPct val="150000"/>
                  </a:lnSpc>
                </a:pPr>
                <a:r>
                  <a:rPr lang="ja-JP" altLang="en-US" sz="900" dirty="0">
                    <a:solidFill>
                      <a:srgbClr val="202A80"/>
                    </a:solidFill>
                    <a:latin typeface="源ノ角ゴシック JP" panose="020B0800000000000000" pitchFamily="34" charset="-128"/>
                    <a:ea typeface="源ノ角ゴシック JP" panose="020B0800000000000000" pitchFamily="34" charset="-128"/>
                  </a:rPr>
                  <a:t>　 </a:t>
                </a:r>
                <a:r>
                  <a:rPr lang="en-US" altLang="ja-JP" sz="800" dirty="0">
                    <a:solidFill>
                      <a:srgbClr val="202A80"/>
                    </a:solidFill>
                    <a:latin typeface="源ノ角ゴシック JP" panose="020B0800000000000000" pitchFamily="34" charset="-128"/>
                    <a:ea typeface="源ノ角ゴシック JP" panose="020B0800000000000000" pitchFamily="34" charset="-128"/>
                  </a:rPr>
                  <a:t>https://www.isdecisions.jp/</a:t>
                </a:r>
                <a:endParaRPr kumimoji="1" lang="en-US" altLang="ja-JP" sz="800" dirty="0">
                  <a:solidFill>
                    <a:srgbClr val="202A80"/>
                  </a:solidFill>
                  <a:latin typeface="源ノ角ゴシック JP" panose="020B0800000000000000" pitchFamily="34" charset="-128"/>
                  <a:ea typeface="源ノ角ゴシック JP" panose="020B0800000000000000" pitchFamily="34" charset="-128"/>
                </a:endParaRPr>
              </a:p>
              <a:p>
                <a:pPr>
                  <a:lnSpc>
                    <a:spcPct val="150000"/>
                  </a:lnSpc>
                </a:pPr>
                <a:r>
                  <a:rPr kumimoji="1" lang="ja-JP" altLang="en-US" sz="800" dirty="0">
                    <a:solidFill>
                      <a:srgbClr val="202A80"/>
                    </a:solidFill>
                    <a:latin typeface="源ノ角ゴシック JP" panose="020B0800000000000000" pitchFamily="34" charset="-128"/>
                    <a:ea typeface="源ノ角ゴシック JP" panose="020B0800000000000000" pitchFamily="34" charset="-128"/>
                  </a:rPr>
                  <a:t>      </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userlock@oceanbridge.jp</a:t>
                </a:r>
                <a:endParaRPr kumimoji="1" lang="ja-JP" altLang="en-US" sz="800" dirty="0">
                  <a:solidFill>
                    <a:srgbClr val="202A80"/>
                  </a:solidFill>
                  <a:latin typeface="源ノ角ゴシック JP" panose="020B0800000000000000" pitchFamily="34" charset="-128"/>
                  <a:ea typeface="源ノ角ゴシック JP" panose="020B0800000000000000" pitchFamily="34" charset="-128"/>
                </a:endParaRPr>
              </a:p>
            </p:txBody>
          </p:sp>
          <p:pic>
            <p:nvPicPr>
              <p:cNvPr id="8" name="グラフィックス 7" descr="封筒 単色塗りつぶし">
                <a:extLst>
                  <a:ext uri="{FF2B5EF4-FFF2-40B4-BE49-F238E27FC236}">
                    <a16:creationId xmlns:a16="http://schemas.microsoft.com/office/drawing/2014/main" id="{CFE892F6-BAE7-4AAD-A84C-19C4016E517D}"/>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flipH="1">
                <a:off x="3830394" y="10238113"/>
                <a:ext cx="108000" cy="108000"/>
              </a:xfrm>
              <a:prstGeom prst="rect">
                <a:avLst/>
              </a:prstGeom>
            </p:spPr>
          </p:pic>
          <p:pic>
            <p:nvPicPr>
              <p:cNvPr id="35" name="グラフィックス 34" descr="ブラウザー ウィンドウ 単色塗りつぶし">
                <a:extLst>
                  <a:ext uri="{FF2B5EF4-FFF2-40B4-BE49-F238E27FC236}">
                    <a16:creationId xmlns:a16="http://schemas.microsoft.com/office/drawing/2014/main" id="{CA34184C-0A7D-42E4-8902-CC8B1AB44A10}"/>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3830394" y="10042657"/>
                <a:ext cx="108000" cy="108000"/>
              </a:xfrm>
              <a:prstGeom prst="rect">
                <a:avLst/>
              </a:prstGeom>
            </p:spPr>
          </p:pic>
        </p:grpSp>
        <p:sp>
          <p:nvSpPr>
            <p:cNvPr id="39" name="正方形/長方形 38">
              <a:extLst>
                <a:ext uri="{FF2B5EF4-FFF2-40B4-BE49-F238E27FC236}">
                  <a16:creationId xmlns:a16="http://schemas.microsoft.com/office/drawing/2014/main" id="{7B277F99-ABBC-4782-9C11-D5244D17F1AC}"/>
                </a:ext>
              </a:extLst>
            </p:cNvPr>
            <p:cNvSpPr/>
            <p:nvPr/>
          </p:nvSpPr>
          <p:spPr>
            <a:xfrm>
              <a:off x="-7623" y="9394043"/>
              <a:ext cx="3787460" cy="1322999"/>
            </a:xfrm>
            <a:prstGeom prst="rect">
              <a:avLst/>
            </a:prstGeom>
            <a:solidFill>
              <a:srgbClr val="202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 name="図 40">
              <a:extLst>
                <a:ext uri="{FF2B5EF4-FFF2-40B4-BE49-F238E27FC236}">
                  <a16:creationId xmlns:a16="http://schemas.microsoft.com/office/drawing/2014/main" id="{727FF7D4-9BCA-4364-86CB-DCB371A66E91}"/>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467776" y="9454955"/>
              <a:ext cx="2720126" cy="1216282"/>
            </a:xfrm>
            <a:prstGeom prst="rect">
              <a:avLst/>
            </a:prstGeom>
          </p:spPr>
        </p:pic>
      </p:grpSp>
      <p:sp>
        <p:nvSpPr>
          <p:cNvPr id="44" name="テキスト ボックス 43">
            <a:extLst>
              <a:ext uri="{FF2B5EF4-FFF2-40B4-BE49-F238E27FC236}">
                <a16:creationId xmlns:a16="http://schemas.microsoft.com/office/drawing/2014/main" id="{C9C0F669-A7B6-48E5-B620-EF2DFF890667}"/>
              </a:ext>
            </a:extLst>
          </p:cNvPr>
          <p:cNvSpPr txBox="1"/>
          <p:nvPr/>
        </p:nvSpPr>
        <p:spPr>
          <a:xfrm>
            <a:off x="2088492" y="206532"/>
            <a:ext cx="5400675" cy="388568"/>
          </a:xfrm>
          <a:prstGeom prst="rect">
            <a:avLst/>
          </a:prstGeom>
          <a:noFill/>
        </p:spPr>
        <p:txBody>
          <a:bodyPr wrap="square">
            <a:spAutoFit/>
          </a:bodyPr>
          <a:lstStyle/>
          <a:p>
            <a:pPr>
              <a:lnSpc>
                <a:spcPct val="150000"/>
              </a:lnSpc>
            </a:pPr>
            <a:r>
              <a:rPr kumimoji="1" lang="en-US" altLang="ja-JP" sz="1400" dirty="0">
                <a:solidFill>
                  <a:schemeClr val="tx1">
                    <a:lumMod val="65000"/>
                    <a:lumOff val="35000"/>
                  </a:schemeClr>
                </a:solidFill>
                <a:latin typeface="源ノ角ゴシック JP Heavy" panose="020B0A00000000000000" pitchFamily="34" charset="-128"/>
                <a:ea typeface="源ノ角ゴシック JP Heavy" panose="020B0A00000000000000" pitchFamily="34" charset="-128"/>
              </a:rPr>
              <a:t>Active Directory</a:t>
            </a:r>
            <a:r>
              <a:rPr kumimoji="1" lang="ja-JP" altLang="en-US" sz="1400" dirty="0">
                <a:solidFill>
                  <a:schemeClr val="tx1">
                    <a:lumMod val="65000"/>
                    <a:lumOff val="35000"/>
                  </a:schemeClr>
                </a:solidFill>
                <a:latin typeface="源ノ角ゴシック JP Heavy" panose="020B0A00000000000000" pitchFamily="34" charset="-128"/>
                <a:ea typeface="源ノ角ゴシック JP Heavy" panose="020B0A00000000000000" pitchFamily="34" charset="-128"/>
              </a:rPr>
              <a:t>と連携してログインを見える化</a:t>
            </a:r>
          </a:p>
        </p:txBody>
      </p:sp>
      <p:pic>
        <p:nvPicPr>
          <p:cNvPr id="46" name="図 45">
            <a:extLst>
              <a:ext uri="{FF2B5EF4-FFF2-40B4-BE49-F238E27FC236}">
                <a16:creationId xmlns:a16="http://schemas.microsoft.com/office/drawing/2014/main" id="{0C7F0870-1B94-4262-B273-70022DF481D2}"/>
              </a:ext>
            </a:extLst>
          </p:cNvPr>
          <p:cNvPicPr>
            <a:picLocks noChangeAspect="1"/>
          </p:cNvPicPr>
          <p:nvPr/>
        </p:nvPicPr>
        <p:blipFill rotWithShape="1">
          <a:blip r:embed="rId30">
            <a:extLst>
              <a:ext uri="{28A0092B-C50C-407E-A947-70E740481C1C}">
                <a14:useLocalDpi xmlns:a14="http://schemas.microsoft.com/office/drawing/2010/main" val="0"/>
              </a:ext>
            </a:extLst>
          </a:blip>
          <a:srcRect l="8693" t="29288" r="9258" b="30298"/>
          <a:stretch/>
        </p:blipFill>
        <p:spPr>
          <a:xfrm>
            <a:off x="257821" y="185960"/>
            <a:ext cx="1693964" cy="469342"/>
          </a:xfrm>
          <a:prstGeom prst="rect">
            <a:avLst/>
          </a:prstGeom>
        </p:spPr>
      </p:pic>
      <p:sp>
        <p:nvSpPr>
          <p:cNvPr id="34" name="テキスト ボックス 33">
            <a:extLst>
              <a:ext uri="{FF2B5EF4-FFF2-40B4-BE49-F238E27FC236}">
                <a16:creationId xmlns:a16="http://schemas.microsoft.com/office/drawing/2014/main" id="{D9153175-1CCF-4A62-AA26-F76388F29558}"/>
              </a:ext>
            </a:extLst>
          </p:cNvPr>
          <p:cNvSpPr txBox="1"/>
          <p:nvPr/>
        </p:nvSpPr>
        <p:spPr>
          <a:xfrm>
            <a:off x="179388" y="4874255"/>
            <a:ext cx="6143387" cy="338554"/>
          </a:xfrm>
          <a:prstGeom prst="rect">
            <a:avLst/>
          </a:prstGeom>
          <a:noFill/>
        </p:spPr>
        <p:txBody>
          <a:bodyPr wrap="square" rtlCol="0">
            <a:spAutoFit/>
          </a:bodyPr>
          <a:lstStyle/>
          <a:p>
            <a:r>
              <a:rPr kumimoji="1" lang="ja-JP" altLang="en-US" sz="16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 </a:t>
            </a:r>
            <a:r>
              <a:rPr kumimoji="1" lang="ja-JP" altLang="en-US" sz="1600" dirty="0">
                <a:solidFill>
                  <a:srgbClr val="ED7D31"/>
                </a:solidFill>
                <a:latin typeface="源ノ角ゴシック JP Heavy" panose="020B0A00000000000000" pitchFamily="34" charset="-128"/>
                <a:ea typeface="源ノ角ゴシック JP Heavy" panose="020B0A00000000000000" pitchFamily="34" charset="-128"/>
              </a:rPr>
              <a:t>自社運用に沿ったログイン管理とコンプライアンスメリット</a:t>
            </a:r>
          </a:p>
        </p:txBody>
      </p:sp>
    </p:spTree>
    <p:extLst>
      <p:ext uri="{BB962C8B-B14F-4D97-AF65-F5344CB8AC3E}">
        <p14:creationId xmlns:p14="http://schemas.microsoft.com/office/powerpoint/2010/main" val="35904018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10716</TotalTime>
  <Words>738</Words>
  <Application>Microsoft Office PowerPoint</Application>
  <PresentationFormat>ユーザー設定</PresentationFormat>
  <Paragraphs>39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源ノ角ゴシック JP</vt:lpstr>
      <vt:lpstr>源ノ角ゴシック JP Heavy</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UserLock_Flyer01</dc:title>
  <dc:creator>湯田 和美</dc:creator>
  <cp:lastModifiedBy>湯田 和美</cp:lastModifiedBy>
  <cp:revision>525</cp:revision>
  <dcterms:created xsi:type="dcterms:W3CDTF">2019-05-08T00:36:03Z</dcterms:created>
  <dcterms:modified xsi:type="dcterms:W3CDTF">2021-10-31T15:21:41Z</dcterms:modified>
</cp:coreProperties>
</file>